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5.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83" r:id="rId3"/>
    <p:sldId id="258" r:id="rId4"/>
    <p:sldId id="334" r:id="rId5"/>
    <p:sldId id="290" r:id="rId6"/>
    <p:sldId id="292" r:id="rId7"/>
    <p:sldId id="293" r:id="rId8"/>
    <p:sldId id="335" r:id="rId9"/>
    <p:sldId id="336" r:id="rId10"/>
    <p:sldId id="280" r:id="rId11"/>
    <p:sldId id="285" r:id="rId12"/>
    <p:sldId id="260" r:id="rId13"/>
    <p:sldId id="289" r:id="rId14"/>
    <p:sldId id="263" r:id="rId15"/>
    <p:sldId id="276" r:id="rId16"/>
    <p:sldId id="278" r:id="rId17"/>
    <p:sldId id="275" r:id="rId18"/>
    <p:sldId id="287" r:id="rId19"/>
    <p:sldId id="339" r:id="rId20"/>
    <p:sldId id="273" r:id="rId21"/>
    <p:sldId id="338" r:id="rId22"/>
    <p:sldId id="286" r:id="rId23"/>
    <p:sldId id="337" r:id="rId24"/>
    <p:sldId id="291" r:id="rId25"/>
    <p:sldId id="272" r:id="rId26"/>
    <p:sldId id="262" r:id="rId27"/>
  </p:sldIdLst>
  <p:sldSz cx="12192000" cy="6858000"/>
  <p:notesSz cx="12192000" cy="6858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B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21" autoAdjust="0"/>
    <p:restoredTop sz="84972" autoAdjust="0"/>
  </p:normalViewPr>
  <p:slideViewPr>
    <p:cSldViewPr>
      <p:cViewPr varScale="1">
        <p:scale>
          <a:sx n="60" d="100"/>
          <a:sy n="60" d="100"/>
        </p:scale>
        <p:origin x="8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A7980E-72B5-4203-B56E-4A8C0223D6A7}" type="doc">
      <dgm:prSet loTypeId="urn:microsoft.com/office/officeart/2005/8/layout/process1" loCatId="process" qsTypeId="urn:microsoft.com/office/officeart/2005/8/quickstyle/simple1" qsCatId="simple" csTypeId="urn:microsoft.com/office/officeart/2005/8/colors/accent1_4" csCatId="accent1" phldr="1"/>
      <dgm:spPr/>
    </dgm:pt>
    <dgm:pt modelId="{53C51995-EE58-4FE4-9CA1-0C57587110E1}">
      <dgm:prSet phldrT="[Texto]"/>
      <dgm:spPr/>
      <dgm:t>
        <a:bodyPr/>
        <a:lstStyle/>
        <a:p>
          <a:r>
            <a:rPr lang="es-PE" b="1" dirty="0"/>
            <a:t>Primer Data Mart Piloto</a:t>
          </a:r>
        </a:p>
      </dgm:t>
    </dgm:pt>
    <dgm:pt modelId="{88396AD6-CCB3-4E8E-BD81-5BDEB6D008DF}" type="parTrans" cxnId="{F3F556A1-D332-4087-97B1-D263ED3182AF}">
      <dgm:prSet/>
      <dgm:spPr/>
      <dgm:t>
        <a:bodyPr/>
        <a:lstStyle/>
        <a:p>
          <a:endParaRPr lang="es-PE"/>
        </a:p>
      </dgm:t>
    </dgm:pt>
    <dgm:pt modelId="{529D2B5F-7A7B-4AD8-9C09-4D053BF0279B}" type="sibTrans" cxnId="{F3F556A1-D332-4087-97B1-D263ED3182AF}">
      <dgm:prSet/>
      <dgm:spPr/>
      <dgm:t>
        <a:bodyPr/>
        <a:lstStyle/>
        <a:p>
          <a:endParaRPr lang="es-PE"/>
        </a:p>
      </dgm:t>
    </dgm:pt>
    <dgm:pt modelId="{35D7DE23-4FE1-40B3-86A0-6098AF707245}">
      <dgm:prSet/>
      <dgm:spPr/>
      <dgm:t>
        <a:bodyPr/>
        <a:lstStyle/>
        <a:p>
          <a:r>
            <a:rPr lang="es-PE" b="1" dirty="0"/>
            <a:t>Adquisición de Cliente HL7-FHIR para CDIS </a:t>
          </a:r>
        </a:p>
      </dgm:t>
    </dgm:pt>
    <dgm:pt modelId="{69494F7F-4361-4FE2-A41E-83BDC305034E}" type="parTrans" cxnId="{3D9F1FAE-0BAE-4EFB-B097-E63B0A7C88D2}">
      <dgm:prSet/>
      <dgm:spPr/>
      <dgm:t>
        <a:bodyPr/>
        <a:lstStyle/>
        <a:p>
          <a:endParaRPr lang="es-PE"/>
        </a:p>
      </dgm:t>
    </dgm:pt>
    <dgm:pt modelId="{65155D59-A61B-4510-A9B3-AA3A247C267B}" type="sibTrans" cxnId="{3D9F1FAE-0BAE-4EFB-B097-E63B0A7C88D2}">
      <dgm:prSet/>
      <dgm:spPr/>
      <dgm:t>
        <a:bodyPr/>
        <a:lstStyle/>
        <a:p>
          <a:endParaRPr lang="es-PE"/>
        </a:p>
      </dgm:t>
    </dgm:pt>
    <dgm:pt modelId="{5415E304-1E30-43EF-84FD-7A7B8D1CFB4F}">
      <dgm:prSet/>
      <dgm:spPr/>
      <dgm:t>
        <a:bodyPr/>
        <a:lstStyle/>
        <a:p>
          <a:r>
            <a:rPr lang="es-PE" b="1" dirty="0"/>
            <a:t>Mantto. Plataforma REDCap</a:t>
          </a:r>
        </a:p>
      </dgm:t>
    </dgm:pt>
    <dgm:pt modelId="{6932CAEF-0042-4BF8-AE35-7D9062C307A4}" type="parTrans" cxnId="{E90EE814-FB71-4FDE-B50B-C36C5BAE57D3}">
      <dgm:prSet/>
      <dgm:spPr/>
      <dgm:t>
        <a:bodyPr/>
        <a:lstStyle/>
        <a:p>
          <a:endParaRPr lang="es-PE"/>
        </a:p>
      </dgm:t>
    </dgm:pt>
    <dgm:pt modelId="{4077DA92-5144-41F0-BD43-17945D157785}" type="sibTrans" cxnId="{E90EE814-FB71-4FDE-B50B-C36C5BAE57D3}">
      <dgm:prSet/>
      <dgm:spPr/>
      <dgm:t>
        <a:bodyPr/>
        <a:lstStyle/>
        <a:p>
          <a:endParaRPr lang="es-PE"/>
        </a:p>
      </dgm:t>
    </dgm:pt>
    <dgm:pt modelId="{7B88AD6E-9DE2-4475-B03A-D4EFC2A4BDE5}" type="pres">
      <dgm:prSet presAssocID="{36A7980E-72B5-4203-B56E-4A8C0223D6A7}" presName="Name0" presStyleCnt="0">
        <dgm:presLayoutVars>
          <dgm:dir/>
          <dgm:resizeHandles val="exact"/>
        </dgm:presLayoutVars>
      </dgm:prSet>
      <dgm:spPr/>
    </dgm:pt>
    <dgm:pt modelId="{22E360C3-1A92-406A-BE8C-CC97684BC376}" type="pres">
      <dgm:prSet presAssocID="{5415E304-1E30-43EF-84FD-7A7B8D1CFB4F}" presName="node" presStyleLbl="node1" presStyleIdx="0" presStyleCnt="3" custScaleX="192403" custScaleY="190453" custLinFactNeighborX="5895" custLinFactNeighborY="692">
        <dgm:presLayoutVars>
          <dgm:bulletEnabled val="1"/>
        </dgm:presLayoutVars>
      </dgm:prSet>
      <dgm:spPr/>
    </dgm:pt>
    <dgm:pt modelId="{015AC328-4961-4214-B5F7-7028C3467C47}" type="pres">
      <dgm:prSet presAssocID="{4077DA92-5144-41F0-BD43-17945D157785}" presName="sibTrans" presStyleLbl="sibTrans2D1" presStyleIdx="0" presStyleCnt="2"/>
      <dgm:spPr/>
    </dgm:pt>
    <dgm:pt modelId="{7F39533A-E511-4CE4-A64C-7D07B2011D32}" type="pres">
      <dgm:prSet presAssocID="{4077DA92-5144-41F0-BD43-17945D157785}" presName="connectorText" presStyleLbl="sibTrans2D1" presStyleIdx="0" presStyleCnt="2"/>
      <dgm:spPr/>
    </dgm:pt>
    <dgm:pt modelId="{F2406E57-B33B-4F34-8CE7-1A4812F08DC1}" type="pres">
      <dgm:prSet presAssocID="{35D7DE23-4FE1-40B3-86A0-6098AF707245}" presName="node" presStyleLbl="node1" presStyleIdx="1" presStyleCnt="3" custScaleX="192403" custScaleY="190453" custLinFactNeighborX="6701" custLinFactNeighborY="-3389">
        <dgm:presLayoutVars>
          <dgm:bulletEnabled val="1"/>
        </dgm:presLayoutVars>
      </dgm:prSet>
      <dgm:spPr/>
    </dgm:pt>
    <dgm:pt modelId="{AA7BB236-A955-424D-B72E-C20C818CD200}" type="pres">
      <dgm:prSet presAssocID="{65155D59-A61B-4510-A9B3-AA3A247C267B}" presName="sibTrans" presStyleLbl="sibTrans2D1" presStyleIdx="1" presStyleCnt="2"/>
      <dgm:spPr/>
    </dgm:pt>
    <dgm:pt modelId="{99213171-27AC-491B-AAB4-0CB4E3FE71F1}" type="pres">
      <dgm:prSet presAssocID="{65155D59-A61B-4510-A9B3-AA3A247C267B}" presName="connectorText" presStyleLbl="sibTrans2D1" presStyleIdx="1" presStyleCnt="2"/>
      <dgm:spPr/>
    </dgm:pt>
    <dgm:pt modelId="{18285E52-2D65-47B1-B3E3-3C65239E0474}" type="pres">
      <dgm:prSet presAssocID="{53C51995-EE58-4FE4-9CA1-0C57587110E1}" presName="node" presStyleLbl="node1" presStyleIdx="2" presStyleCnt="3" custScaleX="192403" custScaleY="190453" custLinFactNeighborX="6701" custLinFactNeighborY="-3389">
        <dgm:presLayoutVars>
          <dgm:bulletEnabled val="1"/>
        </dgm:presLayoutVars>
      </dgm:prSet>
      <dgm:spPr/>
    </dgm:pt>
  </dgm:ptLst>
  <dgm:cxnLst>
    <dgm:cxn modelId="{E90EE814-FB71-4FDE-B50B-C36C5BAE57D3}" srcId="{36A7980E-72B5-4203-B56E-4A8C0223D6A7}" destId="{5415E304-1E30-43EF-84FD-7A7B8D1CFB4F}" srcOrd="0" destOrd="0" parTransId="{6932CAEF-0042-4BF8-AE35-7D9062C307A4}" sibTransId="{4077DA92-5144-41F0-BD43-17945D157785}"/>
    <dgm:cxn modelId="{370CAC20-F173-4AB1-B94A-E778B58CBC6A}" type="presOf" srcId="{4077DA92-5144-41F0-BD43-17945D157785}" destId="{015AC328-4961-4214-B5F7-7028C3467C47}" srcOrd="0" destOrd="0" presId="urn:microsoft.com/office/officeart/2005/8/layout/process1"/>
    <dgm:cxn modelId="{F780FA5C-94DD-4514-ACFA-2932EE14A33D}" type="presOf" srcId="{35D7DE23-4FE1-40B3-86A0-6098AF707245}" destId="{F2406E57-B33B-4F34-8CE7-1A4812F08DC1}" srcOrd="0" destOrd="0" presId="urn:microsoft.com/office/officeart/2005/8/layout/process1"/>
    <dgm:cxn modelId="{1A646F47-8FCE-4A6C-9A0D-117955ED6239}" type="presOf" srcId="{65155D59-A61B-4510-A9B3-AA3A247C267B}" destId="{99213171-27AC-491B-AAB4-0CB4E3FE71F1}" srcOrd="1" destOrd="0" presId="urn:microsoft.com/office/officeart/2005/8/layout/process1"/>
    <dgm:cxn modelId="{B6AEA450-EF44-4E4D-A4BB-A3A77EF000CA}" type="presOf" srcId="{65155D59-A61B-4510-A9B3-AA3A247C267B}" destId="{AA7BB236-A955-424D-B72E-C20C818CD200}" srcOrd="0" destOrd="0" presId="urn:microsoft.com/office/officeart/2005/8/layout/process1"/>
    <dgm:cxn modelId="{86989258-D961-47DD-96AA-BA87DF1F68E7}" type="presOf" srcId="{4077DA92-5144-41F0-BD43-17945D157785}" destId="{7F39533A-E511-4CE4-A64C-7D07B2011D32}" srcOrd="1" destOrd="0" presId="urn:microsoft.com/office/officeart/2005/8/layout/process1"/>
    <dgm:cxn modelId="{A57E559B-3F6C-405B-B722-0B350617CF82}" type="presOf" srcId="{5415E304-1E30-43EF-84FD-7A7B8D1CFB4F}" destId="{22E360C3-1A92-406A-BE8C-CC97684BC376}" srcOrd="0" destOrd="0" presId="urn:microsoft.com/office/officeart/2005/8/layout/process1"/>
    <dgm:cxn modelId="{F3F556A1-D332-4087-97B1-D263ED3182AF}" srcId="{36A7980E-72B5-4203-B56E-4A8C0223D6A7}" destId="{53C51995-EE58-4FE4-9CA1-0C57587110E1}" srcOrd="2" destOrd="0" parTransId="{88396AD6-CCB3-4E8E-BD81-5BDEB6D008DF}" sibTransId="{529D2B5F-7A7B-4AD8-9C09-4D053BF0279B}"/>
    <dgm:cxn modelId="{3D9F1FAE-0BAE-4EFB-B097-E63B0A7C88D2}" srcId="{36A7980E-72B5-4203-B56E-4A8C0223D6A7}" destId="{35D7DE23-4FE1-40B3-86A0-6098AF707245}" srcOrd="1" destOrd="0" parTransId="{69494F7F-4361-4FE2-A41E-83BDC305034E}" sibTransId="{65155D59-A61B-4510-A9B3-AA3A247C267B}"/>
    <dgm:cxn modelId="{8DD9EAC6-03AF-442A-94B6-D1BDC0C5E71D}" type="presOf" srcId="{36A7980E-72B5-4203-B56E-4A8C0223D6A7}" destId="{7B88AD6E-9DE2-4475-B03A-D4EFC2A4BDE5}" srcOrd="0" destOrd="0" presId="urn:microsoft.com/office/officeart/2005/8/layout/process1"/>
    <dgm:cxn modelId="{0176DDE6-2559-4FE6-9CA2-ED52924B936C}" type="presOf" srcId="{53C51995-EE58-4FE4-9CA1-0C57587110E1}" destId="{18285E52-2D65-47B1-B3E3-3C65239E0474}" srcOrd="0" destOrd="0" presId="urn:microsoft.com/office/officeart/2005/8/layout/process1"/>
    <dgm:cxn modelId="{29B6040A-67E8-4545-8FC8-ADA53EFF78F4}" type="presParOf" srcId="{7B88AD6E-9DE2-4475-B03A-D4EFC2A4BDE5}" destId="{22E360C3-1A92-406A-BE8C-CC97684BC376}" srcOrd="0" destOrd="0" presId="urn:microsoft.com/office/officeart/2005/8/layout/process1"/>
    <dgm:cxn modelId="{9B618C6B-8864-4438-89A2-39DF6AF48E93}" type="presParOf" srcId="{7B88AD6E-9DE2-4475-B03A-D4EFC2A4BDE5}" destId="{015AC328-4961-4214-B5F7-7028C3467C47}" srcOrd="1" destOrd="0" presId="urn:microsoft.com/office/officeart/2005/8/layout/process1"/>
    <dgm:cxn modelId="{4EC37195-86DB-4095-8BD7-78C09CE0A008}" type="presParOf" srcId="{015AC328-4961-4214-B5F7-7028C3467C47}" destId="{7F39533A-E511-4CE4-A64C-7D07B2011D32}" srcOrd="0" destOrd="0" presId="urn:microsoft.com/office/officeart/2005/8/layout/process1"/>
    <dgm:cxn modelId="{5256EA0E-D826-4FA6-92BB-00653B3AC24C}" type="presParOf" srcId="{7B88AD6E-9DE2-4475-B03A-D4EFC2A4BDE5}" destId="{F2406E57-B33B-4F34-8CE7-1A4812F08DC1}" srcOrd="2" destOrd="0" presId="urn:microsoft.com/office/officeart/2005/8/layout/process1"/>
    <dgm:cxn modelId="{3C9D6C74-AD4C-42CC-B6DF-DED043D2DD9B}" type="presParOf" srcId="{7B88AD6E-9DE2-4475-B03A-D4EFC2A4BDE5}" destId="{AA7BB236-A955-424D-B72E-C20C818CD200}" srcOrd="3" destOrd="0" presId="urn:microsoft.com/office/officeart/2005/8/layout/process1"/>
    <dgm:cxn modelId="{1F87AD16-9F40-4622-BA89-D792E76BA640}" type="presParOf" srcId="{AA7BB236-A955-424D-B72E-C20C818CD200}" destId="{99213171-27AC-491B-AAB4-0CB4E3FE71F1}" srcOrd="0" destOrd="0" presId="urn:microsoft.com/office/officeart/2005/8/layout/process1"/>
    <dgm:cxn modelId="{2F62AF03-8411-4085-B4CF-0A2F5B37E0A8}" type="presParOf" srcId="{7B88AD6E-9DE2-4475-B03A-D4EFC2A4BDE5}" destId="{18285E52-2D65-47B1-B3E3-3C65239E047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B388EE-1404-4FF4-8C72-A3244A0499E0}" type="doc">
      <dgm:prSet loTypeId="urn:microsoft.com/office/officeart/2005/8/layout/chevron1" loCatId="process" qsTypeId="urn:microsoft.com/office/officeart/2005/8/quickstyle/simple1" qsCatId="simple" csTypeId="urn:microsoft.com/office/officeart/2005/8/colors/accent1_2" csCatId="accent1" phldr="1"/>
      <dgm:spPr/>
    </dgm:pt>
    <dgm:pt modelId="{8546D862-ED3B-405F-A966-087EC5E4CE3A}">
      <dgm:prSet phldrT="[Texto]"/>
      <dgm:spPr>
        <a:solidFill>
          <a:srgbClr val="0055B8"/>
        </a:solidFill>
      </dgm:spPr>
      <dgm:t>
        <a:bodyPr/>
        <a:lstStyle/>
        <a:p>
          <a:r>
            <a:rPr lang="es-PE" dirty="0"/>
            <a:t>Etapa 1</a:t>
          </a:r>
        </a:p>
      </dgm:t>
    </dgm:pt>
    <dgm:pt modelId="{9F583C72-81CE-4B79-A530-4B52E7030EB4}" type="parTrans" cxnId="{FC4AD60B-3526-464C-9FDD-17419362A498}">
      <dgm:prSet/>
      <dgm:spPr/>
      <dgm:t>
        <a:bodyPr/>
        <a:lstStyle/>
        <a:p>
          <a:endParaRPr lang="es-PE"/>
        </a:p>
      </dgm:t>
    </dgm:pt>
    <dgm:pt modelId="{D4A4895A-A7CC-4EC0-8B43-E166C68686BF}" type="sibTrans" cxnId="{FC4AD60B-3526-464C-9FDD-17419362A498}">
      <dgm:prSet/>
      <dgm:spPr/>
      <dgm:t>
        <a:bodyPr/>
        <a:lstStyle/>
        <a:p>
          <a:endParaRPr lang="es-PE"/>
        </a:p>
      </dgm:t>
    </dgm:pt>
    <dgm:pt modelId="{E669D9AD-ABF0-4476-9F2C-DDECAEAF3004}">
      <dgm:prSet phldrT="[Texto]"/>
      <dgm:spPr>
        <a:solidFill>
          <a:srgbClr val="0055B8"/>
        </a:solidFill>
      </dgm:spPr>
      <dgm:t>
        <a:bodyPr/>
        <a:lstStyle/>
        <a:p>
          <a:r>
            <a:rPr lang="es-PE" dirty="0"/>
            <a:t>Etapa 2</a:t>
          </a:r>
        </a:p>
      </dgm:t>
    </dgm:pt>
    <dgm:pt modelId="{5B6DE8E0-9A3A-4E9E-98A3-7E67C23A8DF8}" type="parTrans" cxnId="{467E4312-EC96-43F2-BCBB-D0E023914F63}">
      <dgm:prSet/>
      <dgm:spPr/>
      <dgm:t>
        <a:bodyPr/>
        <a:lstStyle/>
        <a:p>
          <a:endParaRPr lang="es-PE"/>
        </a:p>
      </dgm:t>
    </dgm:pt>
    <dgm:pt modelId="{7436AA0B-37D9-419C-90E0-C49732925FAC}" type="sibTrans" cxnId="{467E4312-EC96-43F2-BCBB-D0E023914F63}">
      <dgm:prSet/>
      <dgm:spPr/>
      <dgm:t>
        <a:bodyPr/>
        <a:lstStyle/>
        <a:p>
          <a:endParaRPr lang="es-PE"/>
        </a:p>
      </dgm:t>
    </dgm:pt>
    <dgm:pt modelId="{1648E0A1-F3A7-4E89-A36F-10709D886882}">
      <dgm:prSet phldrT="[Texto]"/>
      <dgm:spPr>
        <a:solidFill>
          <a:srgbClr val="0055B8"/>
        </a:solidFill>
      </dgm:spPr>
      <dgm:t>
        <a:bodyPr/>
        <a:lstStyle/>
        <a:p>
          <a:r>
            <a:rPr lang="es-PE" dirty="0"/>
            <a:t>Etapa 3</a:t>
          </a:r>
        </a:p>
      </dgm:t>
    </dgm:pt>
    <dgm:pt modelId="{61C0542A-029D-445A-A644-BA6EF312B4A2}" type="parTrans" cxnId="{6588FA44-5918-44FC-B897-960928BAA4EB}">
      <dgm:prSet/>
      <dgm:spPr/>
      <dgm:t>
        <a:bodyPr/>
        <a:lstStyle/>
        <a:p>
          <a:endParaRPr lang="es-PE"/>
        </a:p>
      </dgm:t>
    </dgm:pt>
    <dgm:pt modelId="{1AD0BB76-2AAC-4CB6-B07A-4048112F9A03}" type="sibTrans" cxnId="{6588FA44-5918-44FC-B897-960928BAA4EB}">
      <dgm:prSet/>
      <dgm:spPr/>
      <dgm:t>
        <a:bodyPr/>
        <a:lstStyle/>
        <a:p>
          <a:endParaRPr lang="es-PE"/>
        </a:p>
      </dgm:t>
    </dgm:pt>
    <dgm:pt modelId="{832C93F0-C1E6-436C-960E-5DC09420B5F2}" type="pres">
      <dgm:prSet presAssocID="{69B388EE-1404-4FF4-8C72-A3244A0499E0}" presName="Name0" presStyleCnt="0">
        <dgm:presLayoutVars>
          <dgm:dir/>
          <dgm:animLvl val="lvl"/>
          <dgm:resizeHandles val="exact"/>
        </dgm:presLayoutVars>
      </dgm:prSet>
      <dgm:spPr/>
    </dgm:pt>
    <dgm:pt modelId="{8BA8D3C5-2881-4EB1-B69B-4C611495589E}" type="pres">
      <dgm:prSet presAssocID="{8546D862-ED3B-405F-A966-087EC5E4CE3A}" presName="parTxOnly" presStyleLbl="node1" presStyleIdx="0" presStyleCnt="3">
        <dgm:presLayoutVars>
          <dgm:chMax val="0"/>
          <dgm:chPref val="0"/>
          <dgm:bulletEnabled val="1"/>
        </dgm:presLayoutVars>
      </dgm:prSet>
      <dgm:spPr/>
    </dgm:pt>
    <dgm:pt modelId="{4AA7CE12-093E-4DE1-A3C5-9C0BC8B69BD1}" type="pres">
      <dgm:prSet presAssocID="{D4A4895A-A7CC-4EC0-8B43-E166C68686BF}" presName="parTxOnlySpace" presStyleCnt="0"/>
      <dgm:spPr/>
    </dgm:pt>
    <dgm:pt modelId="{D52F4A4E-FED4-40C7-9F7F-5EEC1589B481}" type="pres">
      <dgm:prSet presAssocID="{E669D9AD-ABF0-4476-9F2C-DDECAEAF3004}" presName="parTxOnly" presStyleLbl="node1" presStyleIdx="1" presStyleCnt="3">
        <dgm:presLayoutVars>
          <dgm:chMax val="0"/>
          <dgm:chPref val="0"/>
          <dgm:bulletEnabled val="1"/>
        </dgm:presLayoutVars>
      </dgm:prSet>
      <dgm:spPr/>
    </dgm:pt>
    <dgm:pt modelId="{1FE4E0C5-B182-4545-87F0-7B3D27448228}" type="pres">
      <dgm:prSet presAssocID="{7436AA0B-37D9-419C-90E0-C49732925FAC}" presName="parTxOnlySpace" presStyleCnt="0"/>
      <dgm:spPr/>
    </dgm:pt>
    <dgm:pt modelId="{942D43A5-47C9-4FEA-B986-003D56001DE7}" type="pres">
      <dgm:prSet presAssocID="{1648E0A1-F3A7-4E89-A36F-10709D886882}" presName="parTxOnly" presStyleLbl="node1" presStyleIdx="2" presStyleCnt="3">
        <dgm:presLayoutVars>
          <dgm:chMax val="0"/>
          <dgm:chPref val="0"/>
          <dgm:bulletEnabled val="1"/>
        </dgm:presLayoutVars>
      </dgm:prSet>
      <dgm:spPr/>
    </dgm:pt>
  </dgm:ptLst>
  <dgm:cxnLst>
    <dgm:cxn modelId="{FC4AD60B-3526-464C-9FDD-17419362A498}" srcId="{69B388EE-1404-4FF4-8C72-A3244A0499E0}" destId="{8546D862-ED3B-405F-A966-087EC5E4CE3A}" srcOrd="0" destOrd="0" parTransId="{9F583C72-81CE-4B79-A530-4B52E7030EB4}" sibTransId="{D4A4895A-A7CC-4EC0-8B43-E166C68686BF}"/>
    <dgm:cxn modelId="{467E4312-EC96-43F2-BCBB-D0E023914F63}" srcId="{69B388EE-1404-4FF4-8C72-A3244A0499E0}" destId="{E669D9AD-ABF0-4476-9F2C-DDECAEAF3004}" srcOrd="1" destOrd="0" parTransId="{5B6DE8E0-9A3A-4E9E-98A3-7E67C23A8DF8}" sibTransId="{7436AA0B-37D9-419C-90E0-C49732925FAC}"/>
    <dgm:cxn modelId="{E46A7E1F-037F-47F7-B92A-AD61488D8F06}" type="presOf" srcId="{1648E0A1-F3A7-4E89-A36F-10709D886882}" destId="{942D43A5-47C9-4FEA-B986-003D56001DE7}" srcOrd="0" destOrd="0" presId="urn:microsoft.com/office/officeart/2005/8/layout/chevron1"/>
    <dgm:cxn modelId="{19D18637-45DC-4DF6-8A3A-076CE18BDD38}" type="presOf" srcId="{69B388EE-1404-4FF4-8C72-A3244A0499E0}" destId="{832C93F0-C1E6-436C-960E-5DC09420B5F2}" srcOrd="0" destOrd="0" presId="urn:microsoft.com/office/officeart/2005/8/layout/chevron1"/>
    <dgm:cxn modelId="{6588FA44-5918-44FC-B897-960928BAA4EB}" srcId="{69B388EE-1404-4FF4-8C72-A3244A0499E0}" destId="{1648E0A1-F3A7-4E89-A36F-10709D886882}" srcOrd="2" destOrd="0" parTransId="{61C0542A-029D-445A-A644-BA6EF312B4A2}" sibTransId="{1AD0BB76-2AAC-4CB6-B07A-4048112F9A03}"/>
    <dgm:cxn modelId="{85081BB0-FC44-404B-BBE7-A8AB2BA25784}" type="presOf" srcId="{8546D862-ED3B-405F-A966-087EC5E4CE3A}" destId="{8BA8D3C5-2881-4EB1-B69B-4C611495589E}" srcOrd="0" destOrd="0" presId="urn:microsoft.com/office/officeart/2005/8/layout/chevron1"/>
    <dgm:cxn modelId="{1E1C27B3-489F-4661-8D75-47F291C00338}" type="presOf" srcId="{E669D9AD-ABF0-4476-9F2C-DDECAEAF3004}" destId="{D52F4A4E-FED4-40C7-9F7F-5EEC1589B481}" srcOrd="0" destOrd="0" presId="urn:microsoft.com/office/officeart/2005/8/layout/chevron1"/>
    <dgm:cxn modelId="{B85004FB-AC77-4396-9B70-DA6B098C5977}" type="presParOf" srcId="{832C93F0-C1E6-436C-960E-5DC09420B5F2}" destId="{8BA8D3C5-2881-4EB1-B69B-4C611495589E}" srcOrd="0" destOrd="0" presId="urn:microsoft.com/office/officeart/2005/8/layout/chevron1"/>
    <dgm:cxn modelId="{471CF3F5-47E1-4AEC-89E2-05125225FD50}" type="presParOf" srcId="{832C93F0-C1E6-436C-960E-5DC09420B5F2}" destId="{4AA7CE12-093E-4DE1-A3C5-9C0BC8B69BD1}" srcOrd="1" destOrd="0" presId="urn:microsoft.com/office/officeart/2005/8/layout/chevron1"/>
    <dgm:cxn modelId="{B8499066-5DFE-4817-AC95-94C31ED8410A}" type="presParOf" srcId="{832C93F0-C1E6-436C-960E-5DC09420B5F2}" destId="{D52F4A4E-FED4-40C7-9F7F-5EEC1589B481}" srcOrd="2" destOrd="0" presId="urn:microsoft.com/office/officeart/2005/8/layout/chevron1"/>
    <dgm:cxn modelId="{3FC2C489-F16E-4E41-878E-C39A916A5723}" type="presParOf" srcId="{832C93F0-C1E6-436C-960E-5DC09420B5F2}" destId="{1FE4E0C5-B182-4545-87F0-7B3D27448228}" srcOrd="3" destOrd="0" presId="urn:microsoft.com/office/officeart/2005/8/layout/chevron1"/>
    <dgm:cxn modelId="{7DC92498-2819-4E61-BE59-7905973D19CF}" type="presParOf" srcId="{832C93F0-C1E6-436C-960E-5DC09420B5F2}" destId="{942D43A5-47C9-4FEA-B986-003D56001DE7}"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360C3-1A92-406A-BE8C-CC97684BC376}">
      <dsp:nvSpPr>
        <dsp:cNvPr id="0" name=""/>
        <dsp:cNvSpPr/>
      </dsp:nvSpPr>
      <dsp:spPr>
        <a:xfrm>
          <a:off x="40040" y="0"/>
          <a:ext cx="3099628" cy="1828799"/>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PE" sz="3000" b="1" kern="1200" dirty="0"/>
            <a:t>Mantto. Plataforma REDCap</a:t>
          </a:r>
        </a:p>
      </dsp:txBody>
      <dsp:txXfrm>
        <a:off x="93604" y="53564"/>
        <a:ext cx="2992500" cy="1721671"/>
      </dsp:txXfrm>
    </dsp:sp>
    <dsp:sp modelId="{015AC328-4961-4214-B5F7-7028C3467C47}">
      <dsp:nvSpPr>
        <dsp:cNvPr id="0" name=""/>
        <dsp:cNvSpPr/>
      </dsp:nvSpPr>
      <dsp:spPr>
        <a:xfrm>
          <a:off x="3302068" y="714634"/>
          <a:ext cx="344286" cy="399530"/>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PE" sz="1700" kern="1200"/>
        </a:p>
      </dsp:txBody>
      <dsp:txXfrm>
        <a:off x="3302068" y="794540"/>
        <a:ext cx="241000" cy="239718"/>
      </dsp:txXfrm>
    </dsp:sp>
    <dsp:sp modelId="{F2406E57-B33B-4F34-8CE7-1A4812F08DC1}">
      <dsp:nvSpPr>
        <dsp:cNvPr id="0" name=""/>
        <dsp:cNvSpPr/>
      </dsp:nvSpPr>
      <dsp:spPr>
        <a:xfrm>
          <a:off x="3789266" y="0"/>
          <a:ext cx="3099628" cy="1828799"/>
        </a:xfrm>
        <a:prstGeom prst="roundRect">
          <a:avLst>
            <a:gd name="adj" fmla="val 10000"/>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PE" sz="3000" b="1" kern="1200" dirty="0"/>
            <a:t>Adquisición de Cliente HL7-FHIR para CDIS </a:t>
          </a:r>
        </a:p>
      </dsp:txBody>
      <dsp:txXfrm>
        <a:off x="3842830" y="53564"/>
        <a:ext cx="2992500" cy="1721671"/>
      </dsp:txXfrm>
    </dsp:sp>
    <dsp:sp modelId="{AA7BB236-A955-424D-B72E-C20C818CD200}">
      <dsp:nvSpPr>
        <dsp:cNvPr id="0" name=""/>
        <dsp:cNvSpPr/>
      </dsp:nvSpPr>
      <dsp:spPr>
        <a:xfrm>
          <a:off x="7039714" y="714634"/>
          <a:ext cx="319735" cy="399530"/>
        </a:xfrm>
        <a:prstGeom prst="rightArrow">
          <a:avLst>
            <a:gd name="adj1" fmla="val 60000"/>
            <a:gd name="adj2" fmla="val 50000"/>
          </a:avLst>
        </a:prstGeom>
        <a:solidFill>
          <a:schemeClr val="accent1">
            <a:shade val="90000"/>
            <a:hueOff val="375112"/>
            <a:satOff val="-6927"/>
            <a:lumOff val="3212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s-PE" sz="1700" kern="1200"/>
        </a:p>
      </dsp:txBody>
      <dsp:txXfrm>
        <a:off x="7039714" y="794540"/>
        <a:ext cx="223815" cy="239718"/>
      </dsp:txXfrm>
    </dsp:sp>
    <dsp:sp modelId="{18285E52-2D65-47B1-B3E3-3C65239E0474}">
      <dsp:nvSpPr>
        <dsp:cNvPr id="0" name=""/>
        <dsp:cNvSpPr/>
      </dsp:nvSpPr>
      <dsp:spPr>
        <a:xfrm>
          <a:off x="7492171" y="0"/>
          <a:ext cx="3099628" cy="1828799"/>
        </a:xfrm>
        <a:prstGeom prst="roundRect">
          <a:avLst>
            <a:gd name="adj" fmla="val 10000"/>
          </a:avLst>
        </a:prstGeom>
        <a:solidFill>
          <a:schemeClr val="accent1">
            <a:shade val="50000"/>
            <a:hueOff val="240958"/>
            <a:satOff val="-5040"/>
            <a:lumOff val="280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PE" sz="2900" b="1" kern="1200" dirty="0"/>
            <a:t>Primer Data Mart Piloto</a:t>
          </a:r>
        </a:p>
      </dsp:txBody>
      <dsp:txXfrm>
        <a:off x="7545735" y="53564"/>
        <a:ext cx="2992500" cy="1721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8D3C5-2881-4EB1-B69B-4C611495589E}">
      <dsp:nvSpPr>
        <dsp:cNvPr id="0" name=""/>
        <dsp:cNvSpPr/>
      </dsp:nvSpPr>
      <dsp:spPr>
        <a:xfrm>
          <a:off x="1526" y="1280623"/>
          <a:ext cx="1859895" cy="743958"/>
        </a:xfrm>
        <a:prstGeom prst="chevron">
          <a:avLst/>
        </a:prstGeom>
        <a:solidFill>
          <a:srgbClr val="0055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s-PE" sz="2500" kern="1200" dirty="0"/>
            <a:t>Etapa 1</a:t>
          </a:r>
        </a:p>
      </dsp:txBody>
      <dsp:txXfrm>
        <a:off x="373505" y="1280623"/>
        <a:ext cx="1115937" cy="743958"/>
      </dsp:txXfrm>
    </dsp:sp>
    <dsp:sp modelId="{D52F4A4E-FED4-40C7-9F7F-5EEC1589B481}">
      <dsp:nvSpPr>
        <dsp:cNvPr id="0" name=""/>
        <dsp:cNvSpPr/>
      </dsp:nvSpPr>
      <dsp:spPr>
        <a:xfrm>
          <a:off x="1675432" y="1280623"/>
          <a:ext cx="1859895" cy="743958"/>
        </a:xfrm>
        <a:prstGeom prst="chevron">
          <a:avLst/>
        </a:prstGeom>
        <a:solidFill>
          <a:srgbClr val="0055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s-PE" sz="2500" kern="1200" dirty="0"/>
            <a:t>Etapa 2</a:t>
          </a:r>
        </a:p>
      </dsp:txBody>
      <dsp:txXfrm>
        <a:off x="2047411" y="1280623"/>
        <a:ext cx="1115937" cy="743958"/>
      </dsp:txXfrm>
    </dsp:sp>
    <dsp:sp modelId="{942D43A5-47C9-4FEA-B986-003D56001DE7}">
      <dsp:nvSpPr>
        <dsp:cNvPr id="0" name=""/>
        <dsp:cNvSpPr/>
      </dsp:nvSpPr>
      <dsp:spPr>
        <a:xfrm>
          <a:off x="3349338" y="1280623"/>
          <a:ext cx="1859895" cy="743958"/>
        </a:xfrm>
        <a:prstGeom prst="chevron">
          <a:avLst/>
        </a:prstGeom>
        <a:solidFill>
          <a:srgbClr val="0055B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s-PE" sz="2500" kern="1200" dirty="0"/>
            <a:t>Etapa 3</a:t>
          </a:r>
        </a:p>
      </dsp:txBody>
      <dsp:txXfrm>
        <a:off x="3721317" y="1280623"/>
        <a:ext cx="1115937" cy="7439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EB8D73A-102E-490D-8C14-A9C1F8303184}" type="datetimeFigureOut">
              <a:rPr lang="es-PE" smtClean="0"/>
              <a:t>23/12/2022</a:t>
            </a:fld>
            <a:endParaRPr lang="es-PE"/>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F258C58-F079-4538-84F7-097466BBFCCB}" type="slidenum">
              <a:rPr lang="es-PE" smtClean="0"/>
              <a:t>‹Nº›</a:t>
            </a:fld>
            <a:endParaRPr lang="es-PE"/>
          </a:p>
        </p:txBody>
      </p:sp>
    </p:spTree>
    <p:extLst>
      <p:ext uri="{BB962C8B-B14F-4D97-AF65-F5344CB8AC3E}">
        <p14:creationId xmlns:p14="http://schemas.microsoft.com/office/powerpoint/2010/main" val="2597990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DF3E408-FE93-40D5-9C78-9BF2BF85C773}" type="slidenum">
              <a:rPr lang="es-ES" smtClean="0"/>
              <a:t>4</a:t>
            </a:fld>
            <a:endParaRPr lang="es-ES"/>
          </a:p>
        </p:txBody>
      </p:sp>
    </p:spTree>
    <p:extLst>
      <p:ext uri="{BB962C8B-B14F-4D97-AF65-F5344CB8AC3E}">
        <p14:creationId xmlns:p14="http://schemas.microsoft.com/office/powerpoint/2010/main" val="259233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Resaltar que la disponibilidad de datos depende de los </a:t>
            </a:r>
            <a:r>
              <a:rPr lang="es-PE" dirty="0" err="1"/>
              <a:t>tiempso</a:t>
            </a:r>
            <a:r>
              <a:rPr lang="es-PE" dirty="0"/>
              <a:t> de GCTIC quienes realizan una extracción de estos a solicitud.</a:t>
            </a:r>
          </a:p>
        </p:txBody>
      </p:sp>
      <p:sp>
        <p:nvSpPr>
          <p:cNvPr id="4" name="Marcador de número de diapositiva 3"/>
          <p:cNvSpPr>
            <a:spLocks noGrp="1"/>
          </p:cNvSpPr>
          <p:nvPr>
            <p:ph type="sldNum" sz="quarter" idx="5"/>
          </p:nvPr>
        </p:nvSpPr>
        <p:spPr/>
        <p:txBody>
          <a:bodyPr/>
          <a:lstStyle/>
          <a:p>
            <a:fld id="{DF258C58-F079-4538-84F7-097466BBFCCB}" type="slidenum">
              <a:rPr lang="es-PE" smtClean="0"/>
              <a:t>9</a:t>
            </a:fld>
            <a:endParaRPr lang="es-PE"/>
          </a:p>
        </p:txBody>
      </p:sp>
    </p:spTree>
    <p:extLst>
      <p:ext uri="{BB962C8B-B14F-4D97-AF65-F5344CB8AC3E}">
        <p14:creationId xmlns:p14="http://schemas.microsoft.com/office/powerpoint/2010/main" val="4289223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2360" y="625221"/>
            <a:ext cx="10787278" cy="4521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55B8"/>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55B8"/>
                </a:solidFill>
                <a:latin typeface="Tahoma"/>
                <a:cs typeface="Tahom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55B8"/>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1999" cy="6857997"/>
          </a:xfrm>
          <a:prstGeom prst="rect">
            <a:avLst/>
          </a:prstGeom>
        </p:spPr>
      </p:pic>
      <p:sp>
        <p:nvSpPr>
          <p:cNvPr id="17" name="bg object 17"/>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605971" y="2528435"/>
            <a:ext cx="10932887" cy="3059565"/>
          </a:xfrm>
          <a:prstGeom prst="rect">
            <a:avLst/>
          </a:prstGeo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Título 1"/>
          <p:cNvSpPr>
            <a:spLocks noGrp="1"/>
          </p:cNvSpPr>
          <p:nvPr>
            <p:ph type="title"/>
          </p:nvPr>
        </p:nvSpPr>
        <p:spPr>
          <a:xfrm>
            <a:off x="605971" y="1138234"/>
            <a:ext cx="10932887" cy="1325563"/>
          </a:xfrm>
        </p:spPr>
        <p:txBody>
          <a:bodyPr>
            <a:normAutofit/>
          </a:bodyPr>
          <a:lstStyle>
            <a:lvl1pPr>
              <a:defRPr sz="4000" b="1"/>
            </a:lvl1pPr>
          </a:lstStyle>
          <a:p>
            <a:r>
              <a:rPr lang="es-ES"/>
              <a:t>Haga clic para modificar el estilo de título del patrón</a:t>
            </a:r>
            <a:endParaRPr lang="es-PE" dirty="0"/>
          </a:p>
        </p:txBody>
      </p:sp>
    </p:spTree>
    <p:extLst>
      <p:ext uri="{BB962C8B-B14F-4D97-AF65-F5344CB8AC3E}">
        <p14:creationId xmlns:p14="http://schemas.microsoft.com/office/powerpoint/2010/main" val="175497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12191999" cy="6857997"/>
          </a:xfrm>
          <a:prstGeom prst="rect">
            <a:avLst/>
          </a:prstGeom>
        </p:spPr>
      </p:pic>
      <p:sp>
        <p:nvSpPr>
          <p:cNvPr id="2" name="Holder 2"/>
          <p:cNvSpPr>
            <a:spLocks noGrp="1"/>
          </p:cNvSpPr>
          <p:nvPr>
            <p:ph type="title"/>
          </p:nvPr>
        </p:nvSpPr>
        <p:spPr>
          <a:xfrm>
            <a:off x="702360" y="625221"/>
            <a:ext cx="1534795" cy="452119"/>
          </a:xfrm>
          <a:prstGeom prst="rect">
            <a:avLst/>
          </a:prstGeom>
        </p:spPr>
        <p:txBody>
          <a:bodyPr wrap="square" lIns="0" tIns="0" rIns="0" bIns="0">
            <a:spAutoFit/>
          </a:bodyPr>
          <a:lstStyle>
            <a:lvl1pPr>
              <a:defRPr sz="2800" b="1" i="0">
                <a:solidFill>
                  <a:srgbClr val="0055B8"/>
                </a:solidFill>
                <a:latin typeface="Tahoma"/>
                <a:cs typeface="Tahoma"/>
              </a:defRPr>
            </a:lvl1pPr>
          </a:lstStyle>
          <a:p>
            <a:endParaRPr/>
          </a:p>
        </p:txBody>
      </p:sp>
      <p:sp>
        <p:nvSpPr>
          <p:cNvPr id="3" name="Holder 3"/>
          <p:cNvSpPr>
            <a:spLocks noGrp="1"/>
          </p:cNvSpPr>
          <p:nvPr>
            <p:ph type="body" idx="1"/>
          </p:nvPr>
        </p:nvSpPr>
        <p:spPr>
          <a:xfrm>
            <a:off x="1062354" y="1730120"/>
            <a:ext cx="10067290" cy="3928745"/>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www.sciencedirect.com/science/article/pii/S1532046421002008"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jp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2.xml"/><Relationship Id="rId7" Type="http://schemas.openxmlformats.org/officeDocument/2006/relationships/image" Target="../media/image8.jp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s://www.sciencedirect.com/science/article/pii/S1532046419301261"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s://www.sciencedirect.com/science/article/pii/S1532046419301261"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6874" y="0"/>
            <a:ext cx="9472745" cy="6857996"/>
          </a:xfrm>
          <a:prstGeom prst="rect">
            <a:avLst/>
          </a:prstGeom>
        </p:spPr>
      </p:pic>
      <p:sp>
        <p:nvSpPr>
          <p:cNvPr id="3" name="object 3"/>
          <p:cNvSpPr txBox="1"/>
          <p:nvPr/>
        </p:nvSpPr>
        <p:spPr>
          <a:xfrm>
            <a:off x="6910118" y="1442852"/>
            <a:ext cx="4991355" cy="2968120"/>
          </a:xfrm>
          <a:prstGeom prst="rect">
            <a:avLst/>
          </a:prstGeom>
        </p:spPr>
        <p:txBody>
          <a:bodyPr vert="horz" wrap="square" lIns="0" tIns="13335" rIns="0" bIns="0" rtlCol="0">
            <a:spAutoFit/>
          </a:bodyPr>
          <a:lstStyle/>
          <a:p>
            <a:pPr marL="12700" marR="5080">
              <a:lnSpc>
                <a:spcPct val="100000"/>
              </a:lnSpc>
              <a:spcBef>
                <a:spcPts val="5"/>
              </a:spcBef>
            </a:pPr>
            <a:r>
              <a:rPr lang="es-PE" sz="3200" b="1" spc="-5" dirty="0">
                <a:solidFill>
                  <a:schemeClr val="bg1"/>
                </a:solidFill>
                <a:latin typeface="Tahoma"/>
                <a:cs typeface="Tahoma"/>
              </a:rPr>
              <a:t>IETSI</a:t>
            </a:r>
          </a:p>
          <a:p>
            <a:pPr marL="12700" marR="5080">
              <a:lnSpc>
                <a:spcPct val="100000"/>
              </a:lnSpc>
              <a:spcBef>
                <a:spcPts val="5"/>
              </a:spcBef>
            </a:pPr>
            <a:r>
              <a:rPr lang="es-PE" sz="3200" b="1" spc="-5" dirty="0">
                <a:solidFill>
                  <a:srgbClr val="00D2F6"/>
                </a:solidFill>
                <a:latin typeface="Tahoma"/>
                <a:cs typeface="Tahoma"/>
              </a:rPr>
              <a:t>Plan de Implementación de Data Marts en REDCap para Investigaciones Clínicas Priorizadas</a:t>
            </a:r>
          </a:p>
        </p:txBody>
      </p:sp>
      <p:sp>
        <p:nvSpPr>
          <p:cNvPr id="4" name="object 4"/>
          <p:cNvSpPr txBox="1"/>
          <p:nvPr/>
        </p:nvSpPr>
        <p:spPr>
          <a:xfrm>
            <a:off x="6910118" y="4712891"/>
            <a:ext cx="4153155" cy="549509"/>
          </a:xfrm>
          <a:prstGeom prst="rect">
            <a:avLst/>
          </a:prstGeom>
        </p:spPr>
        <p:txBody>
          <a:bodyPr vert="horz" wrap="square" lIns="0" tIns="13335" rIns="0" bIns="0" rtlCol="0">
            <a:spAutoFit/>
          </a:bodyPr>
          <a:lstStyle/>
          <a:p>
            <a:pPr marL="12700">
              <a:lnSpc>
                <a:spcPct val="100000"/>
              </a:lnSpc>
              <a:spcBef>
                <a:spcPts val="105"/>
              </a:spcBef>
            </a:pPr>
            <a:r>
              <a:rPr lang="es-PE" sz="2000" b="1" spc="-15" dirty="0">
                <a:solidFill>
                  <a:srgbClr val="FFFFFF"/>
                </a:solidFill>
                <a:latin typeface="Calibri"/>
                <a:cs typeface="Calibri"/>
              </a:rPr>
              <a:t>Dirección de Investigación en Salud</a:t>
            </a:r>
          </a:p>
          <a:p>
            <a:pPr marL="12700">
              <a:lnSpc>
                <a:spcPct val="100000"/>
              </a:lnSpc>
              <a:spcBef>
                <a:spcPts val="105"/>
              </a:spcBef>
            </a:pPr>
            <a:r>
              <a:rPr lang="es-PE" sz="1400" b="1" spc="-5" dirty="0">
                <a:solidFill>
                  <a:srgbClr val="FFFFFF"/>
                </a:solidFill>
                <a:latin typeface="Calibri"/>
                <a:cs typeface="Calibri"/>
              </a:rPr>
              <a:t>Diciembre/2022</a:t>
            </a:r>
            <a:endParaRPr lang="es-PE" sz="1400" dirty="0">
              <a:latin typeface="Calibri"/>
              <a:cs typeface="Calibri"/>
            </a:endParaRPr>
          </a:p>
        </p:txBody>
      </p:sp>
      <p:grpSp>
        <p:nvGrpSpPr>
          <p:cNvPr id="5" name="object 5"/>
          <p:cNvGrpSpPr/>
          <p:nvPr/>
        </p:nvGrpSpPr>
        <p:grpSpPr>
          <a:xfrm>
            <a:off x="381000" y="25909"/>
            <a:ext cx="7122263" cy="4588851"/>
            <a:chOff x="132587" y="309372"/>
            <a:chExt cx="7122263" cy="4588851"/>
          </a:xfrm>
        </p:grpSpPr>
        <p:sp>
          <p:nvSpPr>
            <p:cNvPr id="6" name="object 6"/>
            <p:cNvSpPr/>
            <p:nvPr/>
          </p:nvSpPr>
          <p:spPr>
            <a:xfrm>
              <a:off x="6678270" y="4826468"/>
              <a:ext cx="576580" cy="71755"/>
            </a:xfrm>
            <a:custGeom>
              <a:avLst/>
              <a:gdLst/>
              <a:ahLst/>
              <a:cxnLst/>
              <a:rect l="l" t="t" r="r" b="b"/>
              <a:pathLst>
                <a:path w="576579" h="71754">
                  <a:moveTo>
                    <a:pt x="576072" y="0"/>
                  </a:moveTo>
                  <a:lnTo>
                    <a:pt x="0" y="0"/>
                  </a:lnTo>
                  <a:lnTo>
                    <a:pt x="0" y="71627"/>
                  </a:lnTo>
                  <a:lnTo>
                    <a:pt x="576072" y="71627"/>
                  </a:lnTo>
                  <a:lnTo>
                    <a:pt x="576072" y="0"/>
                  </a:lnTo>
                  <a:close/>
                </a:path>
              </a:pathLst>
            </a:custGeom>
            <a:solidFill>
              <a:srgbClr val="FFFFFF"/>
            </a:solidFill>
          </p:spPr>
          <p:txBody>
            <a:bodyPr wrap="square" lIns="0" tIns="0" rIns="0" bIns="0" rtlCol="0"/>
            <a:lstStyle/>
            <a:p>
              <a:endParaRPr dirty="0"/>
            </a:p>
          </p:txBody>
        </p:sp>
        <p:pic>
          <p:nvPicPr>
            <p:cNvPr id="7" name="object 7"/>
            <p:cNvPicPr/>
            <p:nvPr/>
          </p:nvPicPr>
          <p:blipFill>
            <a:blip r:embed="rId3" cstate="print">
              <a:extLst>
                <a:ext uri="{28A0092B-C50C-407E-A947-70E740481C1C}">
                  <a14:useLocalDpi xmlns:a14="http://schemas.microsoft.com/office/drawing/2010/main" val="0"/>
                </a:ext>
              </a:extLst>
            </a:blip>
            <a:srcRect/>
            <a:stretch/>
          </p:blipFill>
          <p:spPr>
            <a:xfrm>
              <a:off x="2827067" y="448820"/>
              <a:ext cx="1939774" cy="1040893"/>
            </a:xfrm>
            <a:prstGeom prst="rect">
              <a:avLst/>
            </a:prstGeom>
          </p:spPr>
        </p:pic>
        <p:pic>
          <p:nvPicPr>
            <p:cNvPr id="8" name="object 8"/>
            <p:cNvPicPr/>
            <p:nvPr/>
          </p:nvPicPr>
          <p:blipFill>
            <a:blip r:embed="rId4" cstate="print"/>
            <a:stretch>
              <a:fillRect/>
            </a:stretch>
          </p:blipFill>
          <p:spPr>
            <a:xfrm>
              <a:off x="132587" y="309372"/>
              <a:ext cx="2506980" cy="1175003"/>
            </a:xfrm>
            <a:prstGeom prst="rect">
              <a:avLst/>
            </a:prstGeom>
          </p:spPr>
        </p:pic>
      </p:grpSp>
      <p:pic>
        <p:nvPicPr>
          <p:cNvPr id="10" name="image3.jpg">
            <a:extLst>
              <a:ext uri="{FF2B5EF4-FFF2-40B4-BE49-F238E27FC236}">
                <a16:creationId xmlns:a16="http://schemas.microsoft.com/office/drawing/2014/main" id="{7CE6C5DE-37FF-41F1-8771-E8A71043D229}"/>
              </a:ext>
            </a:extLst>
          </p:cNvPr>
          <p:cNvPicPr/>
          <p:nvPr/>
        </p:nvPicPr>
        <p:blipFill>
          <a:blip r:embed="rId5"/>
          <a:srcRect/>
          <a:stretch>
            <a:fillRect/>
          </a:stretch>
        </p:blipFill>
        <p:spPr>
          <a:xfrm>
            <a:off x="609600" y="1828800"/>
            <a:ext cx="5867400" cy="3886200"/>
          </a:xfrm>
          <a:prstGeom prst="rect">
            <a:avLst/>
          </a:prstGeom>
          <a:ln/>
        </p:spPr>
      </p:pic>
      <p:sp>
        <p:nvSpPr>
          <p:cNvPr id="9" name="object 4">
            <a:extLst>
              <a:ext uri="{FF2B5EF4-FFF2-40B4-BE49-F238E27FC236}">
                <a16:creationId xmlns:a16="http://schemas.microsoft.com/office/drawing/2014/main" id="{8DA1B85E-656F-E8A0-6B49-05777700E621}"/>
              </a:ext>
            </a:extLst>
          </p:cNvPr>
          <p:cNvSpPr txBox="1"/>
          <p:nvPr/>
        </p:nvSpPr>
        <p:spPr>
          <a:xfrm>
            <a:off x="6926683" y="5580153"/>
            <a:ext cx="4153155" cy="321242"/>
          </a:xfrm>
          <a:prstGeom prst="rect">
            <a:avLst/>
          </a:prstGeom>
        </p:spPr>
        <p:txBody>
          <a:bodyPr vert="horz" wrap="square" lIns="0" tIns="13335" rIns="0" bIns="0" rtlCol="0">
            <a:spAutoFit/>
          </a:bodyPr>
          <a:lstStyle/>
          <a:p>
            <a:pPr marL="12700">
              <a:lnSpc>
                <a:spcPct val="100000"/>
              </a:lnSpc>
              <a:spcBef>
                <a:spcPts val="105"/>
              </a:spcBef>
            </a:pPr>
            <a:r>
              <a:rPr lang="es-PE" sz="2000" b="1" spc="-15" dirty="0">
                <a:solidFill>
                  <a:srgbClr val="FFFFFF"/>
                </a:solidFill>
                <a:latin typeface="Calibri"/>
                <a:cs typeface="Calibri"/>
              </a:rPr>
              <a:t>MSc. Ing. Paulo Vela Anton</a:t>
            </a:r>
            <a:endParaRPr lang="es-PE" sz="14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360" y="625221"/>
            <a:ext cx="4555440" cy="443070"/>
          </a:xfrm>
          <a:prstGeom prst="rect">
            <a:avLst/>
          </a:prstGeom>
        </p:spPr>
        <p:txBody>
          <a:bodyPr vert="horz" wrap="square" lIns="0" tIns="12065" rIns="0" bIns="0" rtlCol="0">
            <a:spAutoFit/>
          </a:bodyPr>
          <a:lstStyle/>
          <a:p>
            <a:pPr marL="12700">
              <a:lnSpc>
                <a:spcPct val="100000"/>
              </a:lnSpc>
              <a:spcBef>
                <a:spcPts val="95"/>
              </a:spcBef>
              <a:tabLst>
                <a:tab pos="926465" algn="l"/>
              </a:tabLst>
            </a:pPr>
            <a:r>
              <a:rPr lang="es-PE" sz="2800" b="1" spc="-10" dirty="0">
                <a:solidFill>
                  <a:srgbClr val="0055B8"/>
                </a:solidFill>
                <a:latin typeface="Tahoma"/>
                <a:cs typeface="Tahoma"/>
              </a:rPr>
              <a:t>PROPUESTA</a:t>
            </a:r>
            <a:endParaRPr sz="2800" dirty="0">
              <a:latin typeface="Tahoma"/>
              <a:cs typeface="Tahoma"/>
            </a:endParaRPr>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sp>
        <p:nvSpPr>
          <p:cNvPr id="5" name="object 5"/>
          <p:cNvSpPr txBox="1">
            <a:spLocks noGrp="1"/>
          </p:cNvSpPr>
          <p:nvPr>
            <p:ph type="title"/>
          </p:nvPr>
        </p:nvSpPr>
        <p:spPr>
          <a:xfrm>
            <a:off x="914400" y="1621757"/>
            <a:ext cx="10534072" cy="936795"/>
          </a:xfrm>
          <a:prstGeom prst="rect">
            <a:avLst/>
          </a:prstGeom>
        </p:spPr>
        <p:txBody>
          <a:bodyPr vert="horz" wrap="square" lIns="0" tIns="13335" rIns="0" bIns="0" rtlCol="0">
            <a:spAutoFit/>
          </a:bodyPr>
          <a:lstStyle/>
          <a:p>
            <a:pPr marL="12700" marR="5080" algn="ctr">
              <a:lnSpc>
                <a:spcPct val="100000"/>
              </a:lnSpc>
              <a:spcBef>
                <a:spcPts val="105"/>
              </a:spcBef>
            </a:pPr>
            <a:r>
              <a:rPr lang="es-PE" sz="3000" spc="-10" dirty="0">
                <a:solidFill>
                  <a:srgbClr val="000000"/>
                </a:solidFill>
                <a:latin typeface="Calibri"/>
                <a:cs typeface="Calibri"/>
              </a:rPr>
              <a:t>“Plan de Diseño, Desarrollo e Implementación de Data Marts en REDCap para Investigaciones Clínicas Priorizadas”</a:t>
            </a:r>
            <a:endParaRPr sz="3000" dirty="0">
              <a:latin typeface="Calibri"/>
              <a:cs typeface="Calibri"/>
            </a:endParaRPr>
          </a:p>
        </p:txBody>
      </p:sp>
      <p:sp>
        <p:nvSpPr>
          <p:cNvPr id="6" name="object 5">
            <a:extLst>
              <a:ext uri="{FF2B5EF4-FFF2-40B4-BE49-F238E27FC236}">
                <a16:creationId xmlns:a16="http://schemas.microsoft.com/office/drawing/2014/main" id="{7B85A385-3AC6-35CE-86DC-1D9EE6A42F36}"/>
              </a:ext>
            </a:extLst>
          </p:cNvPr>
          <p:cNvSpPr txBox="1">
            <a:spLocks/>
          </p:cNvSpPr>
          <p:nvPr/>
        </p:nvSpPr>
        <p:spPr>
          <a:xfrm>
            <a:off x="847897" y="3355875"/>
            <a:ext cx="10277303" cy="2480807"/>
          </a:xfrm>
          <a:prstGeom prst="rect">
            <a:avLst/>
          </a:prstGeom>
        </p:spPr>
        <p:txBody>
          <a:bodyPr vert="horz" wrap="square" lIns="0" tIns="13335" rIns="0" bIns="0" rtlCol="0">
            <a:spAutoFit/>
          </a:bodyPr>
          <a:lstStyle>
            <a:lvl1pPr>
              <a:defRPr sz="2800" b="1" i="0">
                <a:solidFill>
                  <a:srgbClr val="0055B8"/>
                </a:solidFill>
                <a:latin typeface="Tahoma"/>
                <a:ea typeface="+mj-ea"/>
                <a:cs typeface="Tahoma"/>
              </a:defRPr>
            </a:lvl1pPr>
          </a:lstStyle>
          <a:p>
            <a:pPr marL="12700" marR="5080" algn="just">
              <a:spcBef>
                <a:spcPts val="105"/>
              </a:spcBef>
            </a:pPr>
            <a:r>
              <a:rPr lang="es-PE" sz="2500" kern="0" spc="-10" dirty="0">
                <a:solidFill>
                  <a:srgbClr val="000000"/>
                </a:solidFill>
                <a:latin typeface="Calibri"/>
                <a:cs typeface="Calibri"/>
              </a:rPr>
              <a:t>Específicamente:</a:t>
            </a:r>
          </a:p>
          <a:p>
            <a:pPr marL="469900" marR="5080" indent="-457200" algn="just">
              <a:spcBef>
                <a:spcPts val="105"/>
              </a:spcBef>
              <a:buFont typeface="Arial" panose="020B0604020202020204" pitchFamily="34" charset="0"/>
              <a:buChar char="•"/>
            </a:pPr>
            <a:r>
              <a:rPr lang="es-PE" sz="2500" b="0" kern="0" spc="-10" dirty="0">
                <a:solidFill>
                  <a:srgbClr val="000000"/>
                </a:solidFill>
                <a:latin typeface="Calibri"/>
                <a:cs typeface="Calibri"/>
              </a:rPr>
              <a:t>Consolidar el uso de la plataforma REDCap para Investigación Clínica </a:t>
            </a:r>
          </a:p>
          <a:p>
            <a:pPr marL="469900" marR="5080" indent="-457200" algn="just">
              <a:spcBef>
                <a:spcPts val="105"/>
              </a:spcBef>
              <a:buFont typeface="Arial" panose="020B0604020202020204" pitchFamily="34" charset="0"/>
              <a:buChar char="•"/>
            </a:pPr>
            <a:r>
              <a:rPr lang="es-PE" sz="2500" b="0" kern="0" spc="-10" dirty="0">
                <a:solidFill>
                  <a:srgbClr val="000000"/>
                </a:solidFill>
                <a:latin typeface="Calibri"/>
                <a:cs typeface="Calibri"/>
              </a:rPr>
              <a:t>Adquirir nuevas herramientas para la gestión autónoma de datos en la DIS</a:t>
            </a:r>
          </a:p>
          <a:p>
            <a:pPr marL="469900" marR="5080" indent="-457200" algn="just">
              <a:spcBef>
                <a:spcPts val="105"/>
              </a:spcBef>
              <a:buFont typeface="Arial" panose="020B0604020202020204" pitchFamily="34" charset="0"/>
              <a:buChar char="•"/>
            </a:pPr>
            <a:r>
              <a:rPr lang="es-PE" sz="2500" b="0" kern="0" spc="-10" dirty="0">
                <a:solidFill>
                  <a:srgbClr val="000000"/>
                </a:solidFill>
                <a:latin typeface="Calibri"/>
                <a:cs typeface="Calibri"/>
              </a:rPr>
              <a:t>Innovar en la práctica clínica mediante la aplicación de herramientas informáticas basadas en el análisis de datos clínicos</a:t>
            </a:r>
          </a:p>
          <a:p>
            <a:pPr marL="12700" marR="5080" algn="just">
              <a:spcBef>
                <a:spcPts val="105"/>
              </a:spcBef>
            </a:pPr>
            <a:endParaRPr lang="es-PE" sz="3200" b="0" kern="0" spc="-10" dirty="0">
              <a:solidFill>
                <a:srgbClr val="000000"/>
              </a:solidFill>
              <a:latin typeface="Calibri"/>
              <a:cs typeface="Calibri"/>
            </a:endParaRPr>
          </a:p>
        </p:txBody>
      </p:sp>
      <p:grpSp>
        <p:nvGrpSpPr>
          <p:cNvPr id="7" name="Grupo 6">
            <a:extLst>
              <a:ext uri="{FF2B5EF4-FFF2-40B4-BE49-F238E27FC236}">
                <a16:creationId xmlns:a16="http://schemas.microsoft.com/office/drawing/2014/main" id="{794EE456-08FB-5DA6-1056-33C77A26C0CF}"/>
              </a:ext>
            </a:extLst>
          </p:cNvPr>
          <p:cNvGrpSpPr/>
          <p:nvPr/>
        </p:nvGrpSpPr>
        <p:grpSpPr>
          <a:xfrm>
            <a:off x="8915400" y="6161641"/>
            <a:ext cx="2935553" cy="536448"/>
            <a:chOff x="8915400" y="6161641"/>
            <a:chExt cx="2935553" cy="536448"/>
          </a:xfrm>
        </p:grpSpPr>
        <p:pic>
          <p:nvPicPr>
            <p:cNvPr id="8" name="object 4">
              <a:extLst>
                <a:ext uri="{FF2B5EF4-FFF2-40B4-BE49-F238E27FC236}">
                  <a16:creationId xmlns:a16="http://schemas.microsoft.com/office/drawing/2014/main" id="{544ACF80-1B5B-4220-1ECC-AF48E0574377}"/>
                </a:ext>
              </a:extLst>
            </p:cNvPr>
            <p:cNvPicPr/>
            <p:nvPr/>
          </p:nvPicPr>
          <p:blipFill rotWithShape="1">
            <a:blip r:embed="rId2" cstate="print"/>
            <a:srcRect r="47646" b="1123"/>
            <a:stretch/>
          </p:blipFill>
          <p:spPr>
            <a:xfrm>
              <a:off x="8915400" y="6161641"/>
              <a:ext cx="1525524" cy="536448"/>
            </a:xfrm>
            <a:prstGeom prst="rect">
              <a:avLst/>
            </a:prstGeom>
          </p:spPr>
        </p:pic>
        <p:pic>
          <p:nvPicPr>
            <p:cNvPr id="9" name="Picture 4" descr="Siempre con el Pueblo - Gobierno Perú 2021 - 2026 Logo PNG Vector">
              <a:extLst>
                <a:ext uri="{FF2B5EF4-FFF2-40B4-BE49-F238E27FC236}">
                  <a16:creationId xmlns:a16="http://schemas.microsoft.com/office/drawing/2014/main" id="{08579977-37E2-1FB0-F7A4-17AC36C76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01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C2821B48-3BA3-496A-9B94-CA8312385A50}"/>
              </a:ext>
            </a:extLst>
          </p:cNvPr>
          <p:cNvSpPr>
            <a:spLocks noGrp="1"/>
          </p:cNvSpPr>
          <p:nvPr>
            <p:ph type="title"/>
          </p:nvPr>
        </p:nvSpPr>
        <p:spPr>
          <a:xfrm>
            <a:off x="762000" y="381000"/>
            <a:ext cx="6096000" cy="1292662"/>
          </a:xfrm>
        </p:spPr>
        <p:txBody>
          <a:bodyPr/>
          <a:lstStyle/>
          <a:p>
            <a:r>
              <a:rPr lang="es-PE" spc="-10" dirty="0"/>
              <a:t>ESTRATEGIA: CDIS REDCAP</a:t>
            </a:r>
            <a:br>
              <a:rPr lang="es-PE" sz="2800" dirty="0">
                <a:latin typeface="Tahoma"/>
                <a:cs typeface="Tahoma"/>
              </a:rPr>
            </a:br>
            <a:endParaRPr lang="es-PE" dirty="0"/>
          </a:p>
        </p:txBody>
      </p:sp>
      <p:grpSp>
        <p:nvGrpSpPr>
          <p:cNvPr id="3" name="Grupo 2">
            <a:extLst>
              <a:ext uri="{FF2B5EF4-FFF2-40B4-BE49-F238E27FC236}">
                <a16:creationId xmlns:a16="http://schemas.microsoft.com/office/drawing/2014/main" id="{017A05F0-D8F4-DB58-AD96-4659819B9256}"/>
              </a:ext>
            </a:extLst>
          </p:cNvPr>
          <p:cNvGrpSpPr/>
          <p:nvPr/>
        </p:nvGrpSpPr>
        <p:grpSpPr>
          <a:xfrm>
            <a:off x="9067800" y="6244214"/>
            <a:ext cx="2935553" cy="536448"/>
            <a:chOff x="8915400" y="6161641"/>
            <a:chExt cx="2935553" cy="536448"/>
          </a:xfrm>
        </p:grpSpPr>
        <p:pic>
          <p:nvPicPr>
            <p:cNvPr id="4" name="object 4">
              <a:extLst>
                <a:ext uri="{FF2B5EF4-FFF2-40B4-BE49-F238E27FC236}">
                  <a16:creationId xmlns:a16="http://schemas.microsoft.com/office/drawing/2014/main" id="{85904B8B-13FA-50E2-6A43-BAA6C6DAE6AB}"/>
                </a:ext>
              </a:extLst>
            </p:cNvPr>
            <p:cNvPicPr/>
            <p:nvPr/>
          </p:nvPicPr>
          <p:blipFill rotWithShape="1">
            <a:blip r:embed="rId2" cstate="print"/>
            <a:srcRect r="47646" b="1123"/>
            <a:stretch/>
          </p:blipFill>
          <p:spPr>
            <a:xfrm>
              <a:off x="8915400" y="6161641"/>
              <a:ext cx="1525524" cy="536448"/>
            </a:xfrm>
            <a:prstGeom prst="rect">
              <a:avLst/>
            </a:prstGeom>
          </p:spPr>
        </p:pic>
        <p:pic>
          <p:nvPicPr>
            <p:cNvPr id="5" name="Picture 4" descr="Siempre con el Pueblo - Gobierno Perú 2021 - 2026 Logo PNG Vector">
              <a:extLst>
                <a:ext uri="{FF2B5EF4-FFF2-40B4-BE49-F238E27FC236}">
                  <a16:creationId xmlns:a16="http://schemas.microsoft.com/office/drawing/2014/main" id="{0419EEF8-70D5-62C2-769B-E69590D90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Imagen 11">
            <a:extLst>
              <a:ext uri="{FF2B5EF4-FFF2-40B4-BE49-F238E27FC236}">
                <a16:creationId xmlns:a16="http://schemas.microsoft.com/office/drawing/2014/main" id="{0A79D9E4-4B7F-FA94-231C-82CD56F6C7C0}"/>
              </a:ext>
            </a:extLst>
          </p:cNvPr>
          <p:cNvPicPr>
            <a:picLocks noChangeAspect="1"/>
          </p:cNvPicPr>
          <p:nvPr/>
        </p:nvPicPr>
        <p:blipFill>
          <a:blip r:embed="rId4"/>
          <a:stretch>
            <a:fillRect/>
          </a:stretch>
        </p:blipFill>
        <p:spPr>
          <a:xfrm>
            <a:off x="762000" y="1371600"/>
            <a:ext cx="10254361" cy="4456562"/>
          </a:xfrm>
          <a:prstGeom prst="rect">
            <a:avLst/>
          </a:prstGeom>
        </p:spPr>
      </p:pic>
      <p:pic>
        <p:nvPicPr>
          <p:cNvPr id="2" name="Imagen 1">
            <a:extLst>
              <a:ext uri="{FF2B5EF4-FFF2-40B4-BE49-F238E27FC236}">
                <a16:creationId xmlns:a16="http://schemas.microsoft.com/office/drawing/2014/main" id="{EDF768A4-B4F1-BD1B-4EFB-802BEB73C55C}"/>
              </a:ext>
            </a:extLst>
          </p:cNvPr>
          <p:cNvPicPr>
            <a:picLocks noChangeAspect="1"/>
          </p:cNvPicPr>
          <p:nvPr/>
        </p:nvPicPr>
        <p:blipFill rotWithShape="1">
          <a:blip r:embed="rId5"/>
          <a:srcRect l="43606" t="77565" r="41361" b="9211"/>
          <a:stretch/>
        </p:blipFill>
        <p:spPr>
          <a:xfrm>
            <a:off x="6477000" y="5846282"/>
            <a:ext cx="1111680" cy="315359"/>
          </a:xfrm>
          <a:prstGeom prst="rect">
            <a:avLst/>
          </a:prstGeom>
        </p:spPr>
      </p:pic>
    </p:spTree>
    <p:extLst>
      <p:ext uri="{BB962C8B-B14F-4D97-AF65-F5344CB8AC3E}">
        <p14:creationId xmlns:p14="http://schemas.microsoft.com/office/powerpoint/2010/main" val="119910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360" y="625221"/>
            <a:ext cx="5088840" cy="443070"/>
          </a:xfrm>
          <a:prstGeom prst="rect">
            <a:avLst/>
          </a:prstGeom>
        </p:spPr>
        <p:txBody>
          <a:bodyPr vert="horz" wrap="square" lIns="0" tIns="12065" rIns="0" bIns="0" rtlCol="0">
            <a:spAutoFit/>
          </a:bodyPr>
          <a:lstStyle/>
          <a:p>
            <a:pPr marL="12700">
              <a:lnSpc>
                <a:spcPct val="100000"/>
              </a:lnSpc>
              <a:spcBef>
                <a:spcPts val="95"/>
              </a:spcBef>
              <a:tabLst>
                <a:tab pos="926465" algn="l"/>
              </a:tabLst>
            </a:pPr>
            <a:r>
              <a:rPr lang="es-PE" sz="2800" b="1" spc="-10" dirty="0">
                <a:solidFill>
                  <a:srgbClr val="0055B8"/>
                </a:solidFill>
                <a:latin typeface="Tahoma"/>
                <a:cs typeface="Tahoma"/>
              </a:rPr>
              <a:t>PROPUESTA DE VALOR</a:t>
            </a:r>
            <a:endParaRPr sz="2800" dirty="0">
              <a:latin typeface="Tahoma"/>
              <a:cs typeface="Tahoma"/>
            </a:endParaRPr>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sp>
        <p:nvSpPr>
          <p:cNvPr id="5" name="object 5"/>
          <p:cNvSpPr txBox="1">
            <a:spLocks noGrp="1"/>
          </p:cNvSpPr>
          <p:nvPr>
            <p:ph type="title"/>
          </p:nvPr>
        </p:nvSpPr>
        <p:spPr>
          <a:xfrm>
            <a:off x="702360" y="1371600"/>
            <a:ext cx="10959084" cy="2475678"/>
          </a:xfrm>
          <a:prstGeom prst="rect">
            <a:avLst/>
          </a:prstGeom>
        </p:spPr>
        <p:txBody>
          <a:bodyPr vert="horz" wrap="square" lIns="0" tIns="13335" rIns="0" bIns="0" rtlCol="0">
            <a:spAutoFit/>
          </a:bodyPr>
          <a:lstStyle/>
          <a:p>
            <a:pPr marL="12700" marR="5080" algn="just">
              <a:lnSpc>
                <a:spcPct val="100000"/>
              </a:lnSpc>
              <a:spcBef>
                <a:spcPts val="105"/>
              </a:spcBef>
            </a:pPr>
            <a:r>
              <a:rPr lang="es-PE" sz="3200" spc="-10" dirty="0">
                <a:solidFill>
                  <a:srgbClr val="000000"/>
                </a:solidFill>
                <a:latin typeface="Calibri"/>
                <a:cs typeface="Calibri"/>
              </a:rPr>
              <a:t>Clinical Data Interoperability Services (CDIS) </a:t>
            </a:r>
            <a:r>
              <a:rPr lang="es-PE" sz="3200" b="0" spc="-10" dirty="0">
                <a:solidFill>
                  <a:srgbClr val="000000"/>
                </a:solidFill>
                <a:latin typeface="Calibri"/>
                <a:cs typeface="Calibri"/>
              </a:rPr>
              <a:t>permite recopilar datos de la HCE en bases de datos de investigación, haciendo que todo el proceso de creación de proyectos y de selección, mapeo y adjudicación de datos sea impulsado por el investigador clínico, en corto tiempo y de manera directa.</a:t>
            </a:r>
            <a:endParaRPr sz="3200" dirty="0">
              <a:latin typeface="Calibri"/>
              <a:cs typeface="Calibri"/>
            </a:endParaRPr>
          </a:p>
        </p:txBody>
      </p:sp>
      <p:grpSp>
        <p:nvGrpSpPr>
          <p:cNvPr id="7" name="Grupo 6">
            <a:extLst>
              <a:ext uri="{FF2B5EF4-FFF2-40B4-BE49-F238E27FC236}">
                <a16:creationId xmlns:a16="http://schemas.microsoft.com/office/drawing/2014/main" id="{7ADD38DA-E9DB-5F6F-D3C3-5623445BDC40}"/>
              </a:ext>
            </a:extLst>
          </p:cNvPr>
          <p:cNvGrpSpPr/>
          <p:nvPr/>
        </p:nvGrpSpPr>
        <p:grpSpPr>
          <a:xfrm>
            <a:off x="8915400" y="6161641"/>
            <a:ext cx="2935553" cy="536448"/>
            <a:chOff x="8915400" y="6161641"/>
            <a:chExt cx="2935553" cy="536448"/>
          </a:xfrm>
        </p:grpSpPr>
        <p:pic>
          <p:nvPicPr>
            <p:cNvPr id="8" name="object 4">
              <a:extLst>
                <a:ext uri="{FF2B5EF4-FFF2-40B4-BE49-F238E27FC236}">
                  <a16:creationId xmlns:a16="http://schemas.microsoft.com/office/drawing/2014/main" id="{7F89A572-B725-2449-6114-FC62C49BD094}"/>
                </a:ext>
              </a:extLst>
            </p:cNvPr>
            <p:cNvPicPr/>
            <p:nvPr/>
          </p:nvPicPr>
          <p:blipFill rotWithShape="1">
            <a:blip r:embed="rId2" cstate="print"/>
            <a:srcRect r="47646" b="1123"/>
            <a:stretch/>
          </p:blipFill>
          <p:spPr>
            <a:xfrm>
              <a:off x="8915400" y="6161641"/>
              <a:ext cx="1525524" cy="536448"/>
            </a:xfrm>
            <a:prstGeom prst="rect">
              <a:avLst/>
            </a:prstGeom>
          </p:spPr>
        </p:pic>
        <p:pic>
          <p:nvPicPr>
            <p:cNvPr id="9" name="Picture 4" descr="Siempre con el Pueblo - Gobierno Perú 2021 - 2026 Logo PNG Vector">
              <a:extLst>
                <a:ext uri="{FF2B5EF4-FFF2-40B4-BE49-F238E27FC236}">
                  <a16:creationId xmlns:a16="http://schemas.microsoft.com/office/drawing/2014/main" id="{48536931-B5FA-9C36-B783-F1568EFE07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CuadroTexto 3">
            <a:extLst>
              <a:ext uri="{FF2B5EF4-FFF2-40B4-BE49-F238E27FC236}">
                <a16:creationId xmlns:a16="http://schemas.microsoft.com/office/drawing/2014/main" id="{9DF74FAF-8E5B-ABA4-6886-B7D10DB9D51B}"/>
              </a:ext>
            </a:extLst>
          </p:cNvPr>
          <p:cNvSpPr txBox="1"/>
          <p:nvPr/>
        </p:nvSpPr>
        <p:spPr>
          <a:xfrm>
            <a:off x="838200" y="4191000"/>
            <a:ext cx="4250640" cy="954107"/>
          </a:xfrm>
          <a:prstGeom prst="rect">
            <a:avLst/>
          </a:prstGeom>
          <a:noFill/>
        </p:spPr>
        <p:txBody>
          <a:bodyPr wrap="square" rtlCol="0">
            <a:spAutoFit/>
          </a:bodyPr>
          <a:lstStyle/>
          <a:p>
            <a:pPr algn="ctr"/>
            <a:r>
              <a:rPr lang="es-PE" sz="2800" b="1" dirty="0">
                <a:solidFill>
                  <a:srgbClr val="C00000"/>
                </a:solidFill>
              </a:rPr>
              <a:t>CDP (Clinical Data Pull)</a:t>
            </a:r>
          </a:p>
          <a:p>
            <a:pPr algn="ctr"/>
            <a:r>
              <a:rPr lang="es-PE" sz="2800" dirty="0"/>
              <a:t>Extracción Directa de Datos</a:t>
            </a:r>
          </a:p>
        </p:txBody>
      </p:sp>
      <p:sp>
        <p:nvSpPr>
          <p:cNvPr id="10" name="CuadroTexto 9">
            <a:extLst>
              <a:ext uri="{FF2B5EF4-FFF2-40B4-BE49-F238E27FC236}">
                <a16:creationId xmlns:a16="http://schemas.microsoft.com/office/drawing/2014/main" id="{84B2004B-B8B3-A76A-638A-17A063867E6A}"/>
              </a:ext>
            </a:extLst>
          </p:cNvPr>
          <p:cNvSpPr txBox="1"/>
          <p:nvPr/>
        </p:nvSpPr>
        <p:spPr>
          <a:xfrm>
            <a:off x="6075218" y="4263471"/>
            <a:ext cx="5618534" cy="1384995"/>
          </a:xfrm>
          <a:prstGeom prst="rect">
            <a:avLst/>
          </a:prstGeom>
          <a:noFill/>
        </p:spPr>
        <p:txBody>
          <a:bodyPr wrap="square" rtlCol="0">
            <a:spAutoFit/>
          </a:bodyPr>
          <a:lstStyle/>
          <a:p>
            <a:pPr algn="ctr"/>
            <a:r>
              <a:rPr lang="es-PE" sz="2800" b="1" dirty="0">
                <a:solidFill>
                  <a:schemeClr val="tx2"/>
                </a:solidFill>
              </a:rPr>
              <a:t>CDM (Clinical Data Mart)</a:t>
            </a:r>
          </a:p>
          <a:p>
            <a:pPr algn="ctr"/>
            <a:r>
              <a:rPr lang="es-PE" sz="2800" dirty="0"/>
              <a:t>Creación de base de datos departamental (Data Mart)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EDD38659-A07A-2642-52D6-ED92919B84CA}"/>
              </a:ext>
            </a:extLst>
          </p:cNvPr>
          <p:cNvSpPr txBox="1"/>
          <p:nvPr/>
        </p:nvSpPr>
        <p:spPr>
          <a:xfrm>
            <a:off x="566531" y="670429"/>
            <a:ext cx="10956240" cy="443070"/>
          </a:xfrm>
          <a:prstGeom prst="rect">
            <a:avLst/>
          </a:prstGeom>
        </p:spPr>
        <p:txBody>
          <a:bodyPr vert="horz" wrap="square" lIns="0" tIns="12065" rIns="0" bIns="0" rtlCol="0">
            <a:spAutoFit/>
          </a:bodyPr>
          <a:lstStyle/>
          <a:p>
            <a:pPr marL="12700">
              <a:lnSpc>
                <a:spcPct val="100000"/>
              </a:lnSpc>
              <a:spcBef>
                <a:spcPts val="95"/>
              </a:spcBef>
              <a:tabLst>
                <a:tab pos="926465" algn="l"/>
              </a:tabLst>
            </a:pPr>
            <a:r>
              <a:rPr lang="es-PE" sz="2800" b="1" spc="-10" dirty="0">
                <a:solidFill>
                  <a:srgbClr val="0055B8"/>
                </a:solidFill>
                <a:latin typeface="Tahoma"/>
                <a:cs typeface="Tahoma"/>
              </a:rPr>
              <a:t>PROTECCIÓN Y SEGURIDAD DE DATOS EN SALUD</a:t>
            </a:r>
            <a:endParaRPr sz="2800" dirty="0">
              <a:latin typeface="Tahoma"/>
              <a:cs typeface="Tahoma"/>
            </a:endParaRPr>
          </a:p>
        </p:txBody>
      </p:sp>
      <p:sp>
        <p:nvSpPr>
          <p:cNvPr id="5" name="Rectángulo 4">
            <a:extLst>
              <a:ext uri="{FF2B5EF4-FFF2-40B4-BE49-F238E27FC236}">
                <a16:creationId xmlns:a16="http://schemas.microsoft.com/office/drawing/2014/main" id="{E0B64BAF-30A3-A303-F331-C335C3F598D2}"/>
              </a:ext>
            </a:extLst>
          </p:cNvPr>
          <p:cNvSpPr/>
          <p:nvPr/>
        </p:nvSpPr>
        <p:spPr>
          <a:xfrm>
            <a:off x="566531" y="2178329"/>
            <a:ext cx="1908312" cy="121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Usuario REDCap inicia CDIS</a:t>
            </a:r>
          </a:p>
        </p:txBody>
      </p:sp>
      <p:sp>
        <p:nvSpPr>
          <p:cNvPr id="6" name="Rectángulo 5">
            <a:extLst>
              <a:ext uri="{FF2B5EF4-FFF2-40B4-BE49-F238E27FC236}">
                <a16:creationId xmlns:a16="http://schemas.microsoft.com/office/drawing/2014/main" id="{D97403E5-7422-A271-16C9-E85D5FF12382}"/>
              </a:ext>
            </a:extLst>
          </p:cNvPr>
          <p:cNvSpPr/>
          <p:nvPr/>
        </p:nvSpPr>
        <p:spPr>
          <a:xfrm>
            <a:off x="9448800" y="2178326"/>
            <a:ext cx="2120348" cy="121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Conexión CDIS establecida</a:t>
            </a:r>
          </a:p>
        </p:txBody>
      </p:sp>
      <p:sp>
        <p:nvSpPr>
          <p:cNvPr id="7" name="Rombo 6">
            <a:extLst>
              <a:ext uri="{FF2B5EF4-FFF2-40B4-BE49-F238E27FC236}">
                <a16:creationId xmlns:a16="http://schemas.microsoft.com/office/drawing/2014/main" id="{27DF63D4-9E6C-9641-C1AF-1C678225D1EF}"/>
              </a:ext>
            </a:extLst>
          </p:cNvPr>
          <p:cNvSpPr/>
          <p:nvPr/>
        </p:nvSpPr>
        <p:spPr>
          <a:xfrm>
            <a:off x="5091324" y="2178325"/>
            <a:ext cx="1762539" cy="12158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Aprob. Ética activa?</a:t>
            </a:r>
          </a:p>
        </p:txBody>
      </p:sp>
      <p:sp>
        <p:nvSpPr>
          <p:cNvPr id="8" name="Rombo 7">
            <a:extLst>
              <a:ext uri="{FF2B5EF4-FFF2-40B4-BE49-F238E27FC236}">
                <a16:creationId xmlns:a16="http://schemas.microsoft.com/office/drawing/2014/main" id="{34D79C82-889E-C421-398D-38558B624241}"/>
              </a:ext>
            </a:extLst>
          </p:cNvPr>
          <p:cNvSpPr/>
          <p:nvPr/>
        </p:nvSpPr>
        <p:spPr>
          <a:xfrm>
            <a:off x="2894775" y="2178325"/>
            <a:ext cx="1762539" cy="12158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Login a  HCE válido?</a:t>
            </a:r>
          </a:p>
        </p:txBody>
      </p:sp>
      <p:sp>
        <p:nvSpPr>
          <p:cNvPr id="9" name="Rombo 8">
            <a:extLst>
              <a:ext uri="{FF2B5EF4-FFF2-40B4-BE49-F238E27FC236}">
                <a16:creationId xmlns:a16="http://schemas.microsoft.com/office/drawing/2014/main" id="{DE24DB94-1F00-1E1A-629C-75711D1C6AF6}"/>
              </a:ext>
            </a:extLst>
          </p:cNvPr>
          <p:cNvSpPr/>
          <p:nvPr/>
        </p:nvSpPr>
        <p:spPr>
          <a:xfrm>
            <a:off x="7232374" y="2178328"/>
            <a:ext cx="1762539" cy="1215886"/>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IP del estudio?</a:t>
            </a:r>
          </a:p>
        </p:txBody>
      </p:sp>
      <p:sp>
        <p:nvSpPr>
          <p:cNvPr id="10" name="Rectángulo 9">
            <a:extLst>
              <a:ext uri="{FF2B5EF4-FFF2-40B4-BE49-F238E27FC236}">
                <a16:creationId xmlns:a16="http://schemas.microsoft.com/office/drawing/2014/main" id="{63C7F534-FB16-333A-0C82-CB41B2FA47C6}"/>
              </a:ext>
            </a:extLst>
          </p:cNvPr>
          <p:cNvSpPr/>
          <p:nvPr/>
        </p:nvSpPr>
        <p:spPr>
          <a:xfrm>
            <a:off x="9448800" y="4191000"/>
            <a:ext cx="2120348" cy="1215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Conexión CDIS Bloqueada</a:t>
            </a:r>
          </a:p>
        </p:txBody>
      </p:sp>
      <p:cxnSp>
        <p:nvCxnSpPr>
          <p:cNvPr id="11" name="Conector recto de flecha 10">
            <a:extLst>
              <a:ext uri="{FF2B5EF4-FFF2-40B4-BE49-F238E27FC236}">
                <a16:creationId xmlns:a16="http://schemas.microsoft.com/office/drawing/2014/main" id="{B51BCA94-7CC1-4CC9-9942-7A244C625FCD}"/>
              </a:ext>
            </a:extLst>
          </p:cNvPr>
          <p:cNvCxnSpPr>
            <a:stCxn id="5" idx="3"/>
            <a:endCxn id="5" idx="3"/>
          </p:cNvCxnSpPr>
          <p:nvPr/>
        </p:nvCxnSpPr>
        <p:spPr>
          <a:xfrm>
            <a:off x="2474843" y="278627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3247AB27-BC90-3EFC-260F-557820851C4D}"/>
              </a:ext>
            </a:extLst>
          </p:cNvPr>
          <p:cNvCxnSpPr>
            <a:stCxn id="5" idx="3"/>
            <a:endCxn id="8" idx="1"/>
          </p:cNvCxnSpPr>
          <p:nvPr/>
        </p:nvCxnSpPr>
        <p:spPr>
          <a:xfrm flipV="1">
            <a:off x="2474843" y="2786268"/>
            <a:ext cx="419932" cy="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BFC8D62A-C69A-C654-DA22-03157358AA9F}"/>
              </a:ext>
            </a:extLst>
          </p:cNvPr>
          <p:cNvCxnSpPr>
            <a:cxnSpLocks/>
            <a:stCxn id="8" idx="3"/>
            <a:endCxn id="7" idx="1"/>
          </p:cNvCxnSpPr>
          <p:nvPr/>
        </p:nvCxnSpPr>
        <p:spPr>
          <a:xfrm>
            <a:off x="4657314" y="2786268"/>
            <a:ext cx="434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17C7DDF5-6519-B37C-7A63-92D9D1F80B2D}"/>
              </a:ext>
            </a:extLst>
          </p:cNvPr>
          <p:cNvCxnSpPr>
            <a:cxnSpLocks/>
            <a:stCxn id="7" idx="3"/>
            <a:endCxn id="9" idx="1"/>
          </p:cNvCxnSpPr>
          <p:nvPr/>
        </p:nvCxnSpPr>
        <p:spPr>
          <a:xfrm>
            <a:off x="6853863" y="2786268"/>
            <a:ext cx="378511"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65D0E3CF-354A-A01E-9052-B944CA36C9A8}"/>
              </a:ext>
            </a:extLst>
          </p:cNvPr>
          <p:cNvCxnSpPr>
            <a:stCxn id="9" idx="3"/>
            <a:endCxn id="6" idx="1"/>
          </p:cNvCxnSpPr>
          <p:nvPr/>
        </p:nvCxnSpPr>
        <p:spPr>
          <a:xfrm flipV="1">
            <a:off x="8994913" y="2786270"/>
            <a:ext cx="45388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62EE7C45-0F4E-D1DB-89A5-61D9D8DD80B4}"/>
              </a:ext>
            </a:extLst>
          </p:cNvPr>
          <p:cNvCxnSpPr>
            <a:stCxn id="8" idx="2"/>
          </p:cNvCxnSpPr>
          <p:nvPr/>
        </p:nvCxnSpPr>
        <p:spPr>
          <a:xfrm flipH="1">
            <a:off x="3776044" y="3394211"/>
            <a:ext cx="1" cy="1404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A582DA5F-8979-2682-42E7-0C658CE87486}"/>
              </a:ext>
            </a:extLst>
          </p:cNvPr>
          <p:cNvCxnSpPr>
            <a:cxnSpLocks/>
            <a:endCxn id="10" idx="1"/>
          </p:cNvCxnSpPr>
          <p:nvPr/>
        </p:nvCxnSpPr>
        <p:spPr>
          <a:xfrm>
            <a:off x="3776044" y="4798943"/>
            <a:ext cx="567275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C64DAA4A-183D-3BF8-2A33-02B1F7792D8F}"/>
              </a:ext>
            </a:extLst>
          </p:cNvPr>
          <p:cNvCxnSpPr>
            <a:cxnSpLocks/>
            <a:stCxn id="7" idx="2"/>
          </p:cNvCxnSpPr>
          <p:nvPr/>
        </p:nvCxnSpPr>
        <p:spPr>
          <a:xfrm>
            <a:off x="5972594" y="3394211"/>
            <a:ext cx="19877" cy="1404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D499AB42-007E-A285-D089-67E199A7AF76}"/>
              </a:ext>
            </a:extLst>
          </p:cNvPr>
          <p:cNvCxnSpPr/>
          <p:nvPr/>
        </p:nvCxnSpPr>
        <p:spPr>
          <a:xfrm>
            <a:off x="8113643" y="3394214"/>
            <a:ext cx="19877" cy="1404732"/>
          </a:xfrm>
          <a:prstGeom prst="line">
            <a:avLst/>
          </a:prstGeom>
        </p:spPr>
        <p:style>
          <a:lnRef idx="1">
            <a:schemeClr val="accent1"/>
          </a:lnRef>
          <a:fillRef idx="0">
            <a:schemeClr val="accent1"/>
          </a:fillRef>
          <a:effectRef idx="0">
            <a:schemeClr val="accent1"/>
          </a:effectRef>
          <a:fontRef idx="minor">
            <a:schemeClr val="tx1"/>
          </a:fontRef>
        </p:style>
      </p:cxnSp>
      <p:sp>
        <p:nvSpPr>
          <p:cNvPr id="34" name="CuadroTexto 33">
            <a:extLst>
              <a:ext uri="{FF2B5EF4-FFF2-40B4-BE49-F238E27FC236}">
                <a16:creationId xmlns:a16="http://schemas.microsoft.com/office/drawing/2014/main" id="{793CD5E1-9B50-B7B2-06E6-3BEFCE0E3695}"/>
              </a:ext>
            </a:extLst>
          </p:cNvPr>
          <p:cNvSpPr txBox="1"/>
          <p:nvPr/>
        </p:nvSpPr>
        <p:spPr>
          <a:xfrm>
            <a:off x="0" y="6296680"/>
            <a:ext cx="7315200" cy="523220"/>
          </a:xfrm>
          <a:prstGeom prst="rect">
            <a:avLst/>
          </a:prstGeom>
          <a:noFill/>
        </p:spPr>
        <p:txBody>
          <a:bodyPr wrap="square">
            <a:spAutoFit/>
          </a:bodyPr>
          <a:lstStyle/>
          <a:p>
            <a:r>
              <a:rPr lang="es-PE" sz="1400" b="1" i="0" dirty="0">
                <a:solidFill>
                  <a:srgbClr val="2E2E2E"/>
                </a:solidFill>
                <a:effectLst/>
                <a:latin typeface="NexusSerif"/>
              </a:rPr>
              <a:t>Algoritmo en tiempo real para establecer conexión CDIS entre REDCap y HCE.</a:t>
            </a:r>
          </a:p>
          <a:p>
            <a:r>
              <a:rPr lang="es-PE" sz="1400" dirty="0">
                <a:solidFill>
                  <a:schemeClr val="tx1">
                    <a:lumMod val="50000"/>
                    <a:lumOff val="50000"/>
                  </a:schemeClr>
                </a:solidFill>
                <a:latin typeface="NexusSerif"/>
              </a:rPr>
              <a:t>Fuente: A.C. Cheng et al (2021), “</a:t>
            </a:r>
            <a:r>
              <a:rPr lang="en-US" sz="1400" dirty="0">
                <a:solidFill>
                  <a:schemeClr val="tx1">
                    <a:lumMod val="50000"/>
                    <a:lumOff val="50000"/>
                  </a:schemeClr>
                </a:solidFill>
                <a:latin typeface="NexusSerif"/>
                <a:hlinkClick r:id="rId2"/>
              </a:rPr>
              <a:t>REDCap on FHIR: Clinical Data Interoperability Services</a:t>
            </a:r>
            <a:r>
              <a:rPr lang="en-US" sz="1400" dirty="0">
                <a:solidFill>
                  <a:schemeClr val="tx1">
                    <a:lumMod val="50000"/>
                    <a:lumOff val="50000"/>
                  </a:schemeClr>
                </a:solidFill>
                <a:latin typeface="NexusSerif"/>
              </a:rPr>
              <a:t>”</a:t>
            </a:r>
            <a:endParaRPr lang="es-PE" sz="1400" dirty="0">
              <a:solidFill>
                <a:schemeClr val="tx1">
                  <a:lumMod val="50000"/>
                  <a:lumOff val="50000"/>
                </a:schemeClr>
              </a:solidFill>
            </a:endParaRPr>
          </a:p>
        </p:txBody>
      </p:sp>
      <p:grpSp>
        <p:nvGrpSpPr>
          <p:cNvPr id="35" name="Grupo 34">
            <a:extLst>
              <a:ext uri="{FF2B5EF4-FFF2-40B4-BE49-F238E27FC236}">
                <a16:creationId xmlns:a16="http://schemas.microsoft.com/office/drawing/2014/main" id="{CE639161-1B63-53B6-8518-D6B194897E9C}"/>
              </a:ext>
            </a:extLst>
          </p:cNvPr>
          <p:cNvGrpSpPr/>
          <p:nvPr/>
        </p:nvGrpSpPr>
        <p:grpSpPr>
          <a:xfrm>
            <a:off x="9041197" y="6254877"/>
            <a:ext cx="2935553" cy="536448"/>
            <a:chOff x="8915400" y="6161641"/>
            <a:chExt cx="2935553" cy="536448"/>
          </a:xfrm>
        </p:grpSpPr>
        <p:pic>
          <p:nvPicPr>
            <p:cNvPr id="36" name="object 4">
              <a:extLst>
                <a:ext uri="{FF2B5EF4-FFF2-40B4-BE49-F238E27FC236}">
                  <a16:creationId xmlns:a16="http://schemas.microsoft.com/office/drawing/2014/main" id="{7A109F54-022F-DBC9-5A9F-347E9E9220C0}"/>
                </a:ext>
              </a:extLst>
            </p:cNvPr>
            <p:cNvPicPr/>
            <p:nvPr/>
          </p:nvPicPr>
          <p:blipFill rotWithShape="1">
            <a:blip r:embed="rId3" cstate="print"/>
            <a:srcRect r="47646" b="1123"/>
            <a:stretch/>
          </p:blipFill>
          <p:spPr>
            <a:xfrm>
              <a:off x="8915400" y="6161641"/>
              <a:ext cx="1525524" cy="536448"/>
            </a:xfrm>
            <a:prstGeom prst="rect">
              <a:avLst/>
            </a:prstGeom>
          </p:spPr>
        </p:pic>
        <p:pic>
          <p:nvPicPr>
            <p:cNvPr id="37" name="Picture 4" descr="Siempre con el Pueblo - Gobierno Perú 2021 - 2026 Logo PNG Vector">
              <a:extLst>
                <a:ext uri="{FF2B5EF4-FFF2-40B4-BE49-F238E27FC236}">
                  <a16:creationId xmlns:a16="http://schemas.microsoft.com/office/drawing/2014/main" id="{FEC80D14-7249-8C14-A2CB-D97502D4B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8053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esquinas redondeadas 23">
            <a:extLst>
              <a:ext uri="{FF2B5EF4-FFF2-40B4-BE49-F238E27FC236}">
                <a16:creationId xmlns:a16="http://schemas.microsoft.com/office/drawing/2014/main" id="{1A5CC8BE-8983-4C8F-B7E3-8167ED893457}"/>
              </a:ext>
            </a:extLst>
          </p:cNvPr>
          <p:cNvSpPr/>
          <p:nvPr/>
        </p:nvSpPr>
        <p:spPr>
          <a:xfrm>
            <a:off x="8510260" y="4356349"/>
            <a:ext cx="3369563" cy="10668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PE"/>
          </a:p>
        </p:txBody>
      </p:sp>
      <p:sp>
        <p:nvSpPr>
          <p:cNvPr id="3" name="object 3"/>
          <p:cNvSpPr txBox="1"/>
          <p:nvPr/>
        </p:nvSpPr>
        <p:spPr>
          <a:xfrm>
            <a:off x="702360" y="625221"/>
            <a:ext cx="10727640" cy="443070"/>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lang="es-PE" sz="2800" b="1" spc="-10" dirty="0">
                <a:solidFill>
                  <a:srgbClr val="0055B8"/>
                </a:solidFill>
                <a:latin typeface="Tahoma"/>
                <a:cs typeface="Tahoma"/>
              </a:rPr>
              <a:t>Etapas del Plan de Implementación</a:t>
            </a:r>
            <a:endParaRPr lang="es-PE" sz="2800" dirty="0">
              <a:latin typeface="Tahoma"/>
              <a:cs typeface="Tahoma"/>
            </a:endParaRPr>
          </a:p>
        </p:txBody>
      </p:sp>
      <p:graphicFrame>
        <p:nvGraphicFramePr>
          <p:cNvPr id="5" name="Diagrama 4">
            <a:extLst>
              <a:ext uri="{FF2B5EF4-FFF2-40B4-BE49-F238E27FC236}">
                <a16:creationId xmlns:a16="http://schemas.microsoft.com/office/drawing/2014/main" id="{A4B57AE4-8161-45C5-8932-A6A3AD9AF316}"/>
              </a:ext>
            </a:extLst>
          </p:cNvPr>
          <p:cNvGraphicFramePr/>
          <p:nvPr>
            <p:extLst>
              <p:ext uri="{D42A27DB-BD31-4B8C-83A1-F6EECF244321}">
                <p14:modId xmlns:p14="http://schemas.microsoft.com/office/powerpoint/2010/main" val="784267787"/>
              </p:ext>
            </p:extLst>
          </p:nvPr>
        </p:nvGraphicFramePr>
        <p:xfrm>
          <a:off x="1115133" y="1715188"/>
          <a:ext cx="10591800" cy="182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lipse 5">
            <a:extLst>
              <a:ext uri="{FF2B5EF4-FFF2-40B4-BE49-F238E27FC236}">
                <a16:creationId xmlns:a16="http://schemas.microsoft.com/office/drawing/2014/main" id="{C6C2B382-CD83-448B-9582-1A762E03DD67}"/>
              </a:ext>
            </a:extLst>
          </p:cNvPr>
          <p:cNvSpPr/>
          <p:nvPr/>
        </p:nvSpPr>
        <p:spPr>
          <a:xfrm>
            <a:off x="806662" y="1482033"/>
            <a:ext cx="667592" cy="6531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Elipse 6">
            <a:extLst>
              <a:ext uri="{FF2B5EF4-FFF2-40B4-BE49-F238E27FC236}">
                <a16:creationId xmlns:a16="http://schemas.microsoft.com/office/drawing/2014/main" id="{D6FAC744-F470-46BE-9CCD-7C8312F4323B}"/>
              </a:ext>
            </a:extLst>
          </p:cNvPr>
          <p:cNvSpPr/>
          <p:nvPr/>
        </p:nvSpPr>
        <p:spPr>
          <a:xfrm>
            <a:off x="854758" y="1527752"/>
            <a:ext cx="583073" cy="5617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a:extLst>
              <a:ext uri="{FF2B5EF4-FFF2-40B4-BE49-F238E27FC236}">
                <a16:creationId xmlns:a16="http://schemas.microsoft.com/office/drawing/2014/main" id="{D67F7B40-12E7-4FF7-AFCF-760D3691F978}"/>
              </a:ext>
            </a:extLst>
          </p:cNvPr>
          <p:cNvSpPr txBox="1"/>
          <p:nvPr/>
        </p:nvSpPr>
        <p:spPr>
          <a:xfrm>
            <a:off x="990600" y="1616958"/>
            <a:ext cx="372101" cy="369332"/>
          </a:xfrm>
          <a:prstGeom prst="rect">
            <a:avLst/>
          </a:prstGeom>
          <a:noFill/>
        </p:spPr>
        <p:txBody>
          <a:bodyPr wrap="square" rtlCol="0">
            <a:spAutoFit/>
          </a:bodyPr>
          <a:lstStyle/>
          <a:p>
            <a:r>
              <a:rPr lang="es-PE" b="1" dirty="0">
                <a:solidFill>
                  <a:schemeClr val="bg1"/>
                </a:solidFill>
              </a:rPr>
              <a:t>1</a:t>
            </a:r>
          </a:p>
        </p:txBody>
      </p:sp>
      <p:sp>
        <p:nvSpPr>
          <p:cNvPr id="9" name="Elipse 8">
            <a:extLst>
              <a:ext uri="{FF2B5EF4-FFF2-40B4-BE49-F238E27FC236}">
                <a16:creationId xmlns:a16="http://schemas.microsoft.com/office/drawing/2014/main" id="{EDF80583-14C7-4B1B-87EA-74D591838359}"/>
              </a:ext>
            </a:extLst>
          </p:cNvPr>
          <p:cNvSpPr/>
          <p:nvPr/>
        </p:nvSpPr>
        <p:spPr>
          <a:xfrm>
            <a:off x="8326322" y="1513909"/>
            <a:ext cx="667592" cy="6531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Elipse 9">
            <a:extLst>
              <a:ext uri="{FF2B5EF4-FFF2-40B4-BE49-F238E27FC236}">
                <a16:creationId xmlns:a16="http://schemas.microsoft.com/office/drawing/2014/main" id="{E91F2696-1184-4334-84DD-D15F554C31D9}"/>
              </a:ext>
            </a:extLst>
          </p:cNvPr>
          <p:cNvSpPr/>
          <p:nvPr/>
        </p:nvSpPr>
        <p:spPr>
          <a:xfrm>
            <a:off x="8374418" y="1559628"/>
            <a:ext cx="583073" cy="5617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CuadroTexto 10">
            <a:extLst>
              <a:ext uri="{FF2B5EF4-FFF2-40B4-BE49-F238E27FC236}">
                <a16:creationId xmlns:a16="http://schemas.microsoft.com/office/drawing/2014/main" id="{F0ED51D5-03EE-4620-930F-2EA5150DD534}"/>
              </a:ext>
            </a:extLst>
          </p:cNvPr>
          <p:cNvSpPr txBox="1"/>
          <p:nvPr/>
        </p:nvSpPr>
        <p:spPr>
          <a:xfrm>
            <a:off x="8510260" y="1648834"/>
            <a:ext cx="372101" cy="369332"/>
          </a:xfrm>
          <a:prstGeom prst="rect">
            <a:avLst/>
          </a:prstGeom>
          <a:noFill/>
        </p:spPr>
        <p:txBody>
          <a:bodyPr wrap="square" rtlCol="0">
            <a:spAutoFit/>
          </a:bodyPr>
          <a:lstStyle/>
          <a:p>
            <a:r>
              <a:rPr lang="es-PE" b="1" dirty="0">
                <a:solidFill>
                  <a:schemeClr val="bg1"/>
                </a:solidFill>
              </a:rPr>
              <a:t>3</a:t>
            </a:r>
          </a:p>
        </p:txBody>
      </p:sp>
      <p:sp>
        <p:nvSpPr>
          <p:cNvPr id="12" name="Elipse 11">
            <a:extLst>
              <a:ext uri="{FF2B5EF4-FFF2-40B4-BE49-F238E27FC236}">
                <a16:creationId xmlns:a16="http://schemas.microsoft.com/office/drawing/2014/main" id="{6495A3D6-F45B-4659-A8B7-103A718AB553}"/>
              </a:ext>
            </a:extLst>
          </p:cNvPr>
          <p:cNvSpPr/>
          <p:nvPr/>
        </p:nvSpPr>
        <p:spPr>
          <a:xfrm>
            <a:off x="4634938" y="3107031"/>
            <a:ext cx="667592" cy="6531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Elipse 12">
            <a:extLst>
              <a:ext uri="{FF2B5EF4-FFF2-40B4-BE49-F238E27FC236}">
                <a16:creationId xmlns:a16="http://schemas.microsoft.com/office/drawing/2014/main" id="{2F9424C5-65F4-4569-B22C-18915C7E4C6B}"/>
              </a:ext>
            </a:extLst>
          </p:cNvPr>
          <p:cNvSpPr/>
          <p:nvPr/>
        </p:nvSpPr>
        <p:spPr>
          <a:xfrm>
            <a:off x="4683034" y="3152750"/>
            <a:ext cx="583073" cy="5617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CuadroTexto 13">
            <a:extLst>
              <a:ext uri="{FF2B5EF4-FFF2-40B4-BE49-F238E27FC236}">
                <a16:creationId xmlns:a16="http://schemas.microsoft.com/office/drawing/2014/main" id="{B0296EF0-FB2D-4BB9-8358-09E8984146B4}"/>
              </a:ext>
            </a:extLst>
          </p:cNvPr>
          <p:cNvSpPr txBox="1"/>
          <p:nvPr/>
        </p:nvSpPr>
        <p:spPr>
          <a:xfrm>
            <a:off x="4818876" y="3241956"/>
            <a:ext cx="372101" cy="369332"/>
          </a:xfrm>
          <a:prstGeom prst="rect">
            <a:avLst/>
          </a:prstGeom>
          <a:noFill/>
        </p:spPr>
        <p:txBody>
          <a:bodyPr wrap="square" rtlCol="0">
            <a:spAutoFit/>
          </a:bodyPr>
          <a:lstStyle/>
          <a:p>
            <a:r>
              <a:rPr lang="es-PE" b="1" dirty="0">
                <a:solidFill>
                  <a:schemeClr val="bg1"/>
                </a:solidFill>
              </a:rPr>
              <a:t>2</a:t>
            </a:r>
          </a:p>
        </p:txBody>
      </p:sp>
      <p:sp>
        <p:nvSpPr>
          <p:cNvPr id="21" name="object 5">
            <a:extLst>
              <a:ext uri="{FF2B5EF4-FFF2-40B4-BE49-F238E27FC236}">
                <a16:creationId xmlns:a16="http://schemas.microsoft.com/office/drawing/2014/main" id="{5777B71F-021D-4ED4-91B7-AA48BC37372A}"/>
              </a:ext>
            </a:extLst>
          </p:cNvPr>
          <p:cNvSpPr txBox="1">
            <a:spLocks/>
          </p:cNvSpPr>
          <p:nvPr/>
        </p:nvSpPr>
        <p:spPr>
          <a:xfrm>
            <a:off x="8534878" y="4471269"/>
            <a:ext cx="3369562" cy="752129"/>
          </a:xfrm>
          <a:prstGeom prst="rect">
            <a:avLst/>
          </a:prstGeom>
        </p:spPr>
        <p:txBody>
          <a:bodyPr vert="horz" wrap="square" lIns="0" tIns="13335" rIns="0" bIns="0" rtlCol="0">
            <a:spAutoFit/>
          </a:bodyPr>
          <a:lstStyle>
            <a:lvl1pPr>
              <a:defRPr sz="2800" b="1" i="0">
                <a:solidFill>
                  <a:srgbClr val="0055B8"/>
                </a:solidFill>
                <a:latin typeface="Tahoma"/>
                <a:ea typeface="+mj-ea"/>
                <a:cs typeface="Tahoma"/>
              </a:defRPr>
            </a:lvl1pPr>
          </a:lstStyle>
          <a:p>
            <a:pPr marL="12700" marR="5080" algn="ctr">
              <a:spcBef>
                <a:spcPts val="105"/>
              </a:spcBef>
            </a:pPr>
            <a:r>
              <a:rPr lang="es-PE" sz="2400" kern="0" spc="-10" dirty="0">
                <a:solidFill>
                  <a:schemeClr val="bg1"/>
                </a:solidFill>
                <a:latin typeface="Calibri"/>
                <a:cs typeface="Calibri"/>
              </a:rPr>
              <a:t>Enero 2022 a Enero 2023 (01 año)</a:t>
            </a:r>
          </a:p>
        </p:txBody>
      </p:sp>
      <p:sp>
        <p:nvSpPr>
          <p:cNvPr id="23" name="CuadroTexto 22">
            <a:extLst>
              <a:ext uri="{FF2B5EF4-FFF2-40B4-BE49-F238E27FC236}">
                <a16:creationId xmlns:a16="http://schemas.microsoft.com/office/drawing/2014/main" id="{DE13848E-52F8-458B-A461-BC48B69F05B8}"/>
              </a:ext>
            </a:extLst>
          </p:cNvPr>
          <p:cNvSpPr txBox="1"/>
          <p:nvPr/>
        </p:nvSpPr>
        <p:spPr>
          <a:xfrm>
            <a:off x="632855" y="3962400"/>
            <a:ext cx="6097772" cy="1990288"/>
          </a:xfrm>
          <a:prstGeom prst="rect">
            <a:avLst/>
          </a:prstGeom>
          <a:noFill/>
        </p:spPr>
        <p:txBody>
          <a:bodyPr wrap="square">
            <a:spAutoFit/>
          </a:bodyPr>
          <a:lstStyle/>
          <a:p>
            <a:pPr marL="882650" indent="-457834">
              <a:lnSpc>
                <a:spcPct val="100000"/>
              </a:lnSpc>
              <a:spcBef>
                <a:spcPts val="1960"/>
              </a:spcBef>
              <a:buFont typeface="Arial MT"/>
              <a:buChar char="•"/>
              <a:tabLst>
                <a:tab pos="882650" algn="l"/>
                <a:tab pos="883285" algn="l"/>
              </a:tabLst>
            </a:pPr>
            <a:r>
              <a:rPr lang="es-PE" sz="1800" b="1" spc="-10" dirty="0">
                <a:latin typeface="Calibri"/>
                <a:cs typeface="Calibri"/>
              </a:rPr>
              <a:t>Primer nivel: </a:t>
            </a:r>
            <a:r>
              <a:rPr lang="es-PE" sz="1800" spc="-10" dirty="0">
                <a:latin typeface="Calibri"/>
                <a:cs typeface="Calibri"/>
              </a:rPr>
              <a:t>Gerencia de Dirección de Investigación en Salud</a:t>
            </a:r>
          </a:p>
          <a:p>
            <a:pPr marL="882650" indent="-457834">
              <a:lnSpc>
                <a:spcPct val="100000"/>
              </a:lnSpc>
              <a:spcBef>
                <a:spcPts val="1960"/>
              </a:spcBef>
              <a:buFont typeface="Arial MT"/>
              <a:buChar char="•"/>
              <a:tabLst>
                <a:tab pos="882650" algn="l"/>
                <a:tab pos="883285" algn="l"/>
              </a:tabLst>
            </a:pPr>
            <a:r>
              <a:rPr lang="es-PE" sz="1800" spc="-10" dirty="0">
                <a:latin typeface="Calibri"/>
                <a:cs typeface="Calibri"/>
              </a:rPr>
              <a:t>	</a:t>
            </a:r>
            <a:r>
              <a:rPr lang="es-PE" sz="1800" b="1" spc="-10" dirty="0">
                <a:latin typeface="Calibri"/>
                <a:cs typeface="Calibri"/>
              </a:rPr>
              <a:t>Segundo Nivel: </a:t>
            </a:r>
            <a:r>
              <a:rPr lang="es-PE" sz="1800" spc="-10" dirty="0">
                <a:latin typeface="Calibri"/>
                <a:cs typeface="Calibri"/>
              </a:rPr>
              <a:t>Equipo Técnico DIS - GCTIC</a:t>
            </a:r>
          </a:p>
          <a:p>
            <a:pPr marL="882650" indent="-457834">
              <a:lnSpc>
                <a:spcPct val="100000"/>
              </a:lnSpc>
              <a:spcBef>
                <a:spcPts val="1960"/>
              </a:spcBef>
              <a:buFont typeface="Arial MT"/>
              <a:buChar char="•"/>
              <a:tabLst>
                <a:tab pos="882650" algn="l"/>
                <a:tab pos="883285" algn="l"/>
              </a:tabLst>
            </a:pPr>
            <a:r>
              <a:rPr lang="es-PE" sz="1800" b="1" spc="-10" dirty="0">
                <a:latin typeface="Calibri"/>
                <a:cs typeface="Calibri"/>
              </a:rPr>
              <a:t>Tercer Nivel: </a:t>
            </a:r>
            <a:r>
              <a:rPr lang="es-PE" sz="1800" spc="-10" dirty="0">
                <a:latin typeface="Calibri"/>
                <a:cs typeface="Calibri"/>
              </a:rPr>
              <a:t>Órganos de Tecnologías de Información - GCTIC</a:t>
            </a:r>
          </a:p>
        </p:txBody>
      </p:sp>
      <p:grpSp>
        <p:nvGrpSpPr>
          <p:cNvPr id="4" name="Grupo 3">
            <a:extLst>
              <a:ext uri="{FF2B5EF4-FFF2-40B4-BE49-F238E27FC236}">
                <a16:creationId xmlns:a16="http://schemas.microsoft.com/office/drawing/2014/main" id="{E3391FAF-5ED8-479E-98BE-31242A5140C8}"/>
              </a:ext>
            </a:extLst>
          </p:cNvPr>
          <p:cNvGrpSpPr/>
          <p:nvPr/>
        </p:nvGrpSpPr>
        <p:grpSpPr>
          <a:xfrm>
            <a:off x="8915400" y="6161641"/>
            <a:ext cx="2935553" cy="536448"/>
            <a:chOff x="8915400" y="6161641"/>
            <a:chExt cx="2935553" cy="536448"/>
          </a:xfrm>
        </p:grpSpPr>
        <p:pic>
          <p:nvPicPr>
            <p:cNvPr id="22" name="object 4">
              <a:extLst>
                <a:ext uri="{FF2B5EF4-FFF2-40B4-BE49-F238E27FC236}">
                  <a16:creationId xmlns:a16="http://schemas.microsoft.com/office/drawing/2014/main" id="{B0F522EB-83A6-BF23-DC38-00159D8E5CC7}"/>
                </a:ext>
              </a:extLst>
            </p:cNvPr>
            <p:cNvPicPr/>
            <p:nvPr/>
          </p:nvPicPr>
          <p:blipFill rotWithShape="1">
            <a:blip r:embed="rId7" cstate="print"/>
            <a:srcRect r="47646" b="1123"/>
            <a:stretch/>
          </p:blipFill>
          <p:spPr>
            <a:xfrm>
              <a:off x="8915400" y="6161641"/>
              <a:ext cx="1525524" cy="536448"/>
            </a:xfrm>
            <a:prstGeom prst="rect">
              <a:avLst/>
            </a:prstGeom>
          </p:spPr>
        </p:pic>
        <p:pic>
          <p:nvPicPr>
            <p:cNvPr id="25" name="Picture 4" descr="Siempre con el Pueblo - Gobierno Perú 2021 - 2026 Logo PNG Vector">
              <a:extLst>
                <a:ext uri="{FF2B5EF4-FFF2-40B4-BE49-F238E27FC236}">
                  <a16:creationId xmlns:a16="http://schemas.microsoft.com/office/drawing/2014/main" id="{120D4189-D527-E55C-A7C7-1A137975C7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2360" y="625221"/>
            <a:ext cx="10727640" cy="873957"/>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lang="es-PE" sz="2800" b="1" spc="-10" dirty="0">
                <a:solidFill>
                  <a:srgbClr val="0055B8"/>
                </a:solidFill>
                <a:latin typeface="Tahoma"/>
                <a:cs typeface="Tahoma"/>
              </a:rPr>
              <a:t>Etapa I: Diagnóstico y mejoramiento de la Plataforma REDCap</a:t>
            </a:r>
            <a:endParaRPr lang="es-PE" sz="2800" dirty="0">
              <a:latin typeface="Tahoma"/>
              <a:cs typeface="Tahoma"/>
            </a:endParaRPr>
          </a:p>
        </p:txBody>
      </p:sp>
      <p:sp>
        <p:nvSpPr>
          <p:cNvPr id="6" name="object 5">
            <a:extLst>
              <a:ext uri="{FF2B5EF4-FFF2-40B4-BE49-F238E27FC236}">
                <a16:creationId xmlns:a16="http://schemas.microsoft.com/office/drawing/2014/main" id="{D2B7924D-D58B-4C22-BD0B-3F224272EE94}"/>
              </a:ext>
            </a:extLst>
          </p:cNvPr>
          <p:cNvSpPr txBox="1">
            <a:spLocks/>
          </p:cNvSpPr>
          <p:nvPr/>
        </p:nvSpPr>
        <p:spPr>
          <a:xfrm>
            <a:off x="609600" y="2286000"/>
            <a:ext cx="4631641" cy="3511859"/>
          </a:xfrm>
          <a:prstGeom prst="rect">
            <a:avLst/>
          </a:prstGeom>
        </p:spPr>
        <p:txBody>
          <a:bodyPr vert="horz" wrap="square" lIns="0" tIns="13335" rIns="0" bIns="0" rtlCol="0">
            <a:spAutoFit/>
          </a:bodyPr>
          <a:lstStyle>
            <a:lvl1pPr>
              <a:defRPr sz="2800" b="1" i="0">
                <a:solidFill>
                  <a:srgbClr val="0055B8"/>
                </a:solidFill>
                <a:latin typeface="Tahoma"/>
                <a:ea typeface="+mj-ea"/>
                <a:cs typeface="Tahoma"/>
              </a:defRPr>
            </a:lvl1pPr>
          </a:lstStyle>
          <a:p>
            <a:pPr marL="927100" marR="5080" lvl="1" indent="-457200">
              <a:spcBef>
                <a:spcPts val="105"/>
              </a:spcBef>
              <a:buFont typeface="Arial" panose="020B0604020202020204" pitchFamily="34" charset="0"/>
              <a:buChar char="•"/>
            </a:pPr>
            <a:r>
              <a:rPr lang="es-PE" sz="3200" b="0" kern="0" spc="-10" dirty="0">
                <a:solidFill>
                  <a:srgbClr val="000000"/>
                </a:solidFill>
                <a:latin typeface="Calibri"/>
                <a:cs typeface="Calibri"/>
              </a:rPr>
              <a:t>Creación de Login</a:t>
            </a:r>
          </a:p>
          <a:p>
            <a:pPr marL="927100" marR="5080" lvl="1" indent="-457200">
              <a:spcBef>
                <a:spcPts val="105"/>
              </a:spcBef>
              <a:buFont typeface="Arial" panose="020B0604020202020204" pitchFamily="34" charset="0"/>
              <a:buChar char="•"/>
            </a:pPr>
            <a:r>
              <a:rPr lang="es-PE" sz="3200" b="0" kern="0" spc="-10" dirty="0">
                <a:solidFill>
                  <a:srgbClr val="000000"/>
                </a:solidFill>
                <a:latin typeface="Calibri"/>
                <a:cs typeface="Calibri"/>
              </a:rPr>
              <a:t>Soporte para Actualizaciones anuales</a:t>
            </a:r>
          </a:p>
          <a:p>
            <a:pPr marL="927100" marR="5080" lvl="1" indent="-457200">
              <a:spcBef>
                <a:spcPts val="105"/>
              </a:spcBef>
              <a:buFont typeface="Arial" panose="020B0604020202020204" pitchFamily="34" charset="0"/>
              <a:buChar char="•"/>
            </a:pPr>
            <a:r>
              <a:rPr lang="es-PE" sz="3200" kern="0" spc="-10" dirty="0">
                <a:solidFill>
                  <a:srgbClr val="000000"/>
                </a:solidFill>
                <a:latin typeface="Calibri"/>
                <a:cs typeface="Calibri"/>
              </a:rPr>
              <a:t>Balanceador</a:t>
            </a:r>
            <a:endParaRPr lang="es-PE" sz="3200" b="0" kern="0" spc="-10" dirty="0">
              <a:solidFill>
                <a:srgbClr val="000000"/>
              </a:solidFill>
              <a:latin typeface="Calibri"/>
              <a:cs typeface="Calibri"/>
            </a:endParaRPr>
          </a:p>
          <a:p>
            <a:pPr marL="927100" marR="5080" lvl="1" indent="-457200">
              <a:spcBef>
                <a:spcPts val="105"/>
              </a:spcBef>
              <a:buFont typeface="Arial" panose="020B0604020202020204" pitchFamily="34" charset="0"/>
              <a:buChar char="•"/>
            </a:pPr>
            <a:r>
              <a:rPr lang="es-PE" sz="3200" b="0" kern="0" spc="-10" dirty="0">
                <a:solidFill>
                  <a:srgbClr val="000000"/>
                </a:solidFill>
                <a:latin typeface="Calibri"/>
                <a:cs typeface="Calibri"/>
              </a:rPr>
              <a:t>Sistema Operativo</a:t>
            </a:r>
          </a:p>
          <a:p>
            <a:pPr marL="469900" marR="5080" indent="-457200" algn="just">
              <a:spcBef>
                <a:spcPts val="105"/>
              </a:spcBef>
              <a:buFont typeface="Arial" panose="020B0604020202020204" pitchFamily="34" charset="0"/>
              <a:buChar char="•"/>
            </a:pPr>
            <a:endParaRPr lang="es-PE" sz="3200" b="0" kern="0" spc="-10" dirty="0">
              <a:solidFill>
                <a:srgbClr val="000000"/>
              </a:solidFill>
              <a:latin typeface="Calibri"/>
              <a:cs typeface="Calibri"/>
            </a:endParaRPr>
          </a:p>
        </p:txBody>
      </p:sp>
      <p:grpSp>
        <p:nvGrpSpPr>
          <p:cNvPr id="4" name="Grupo 3">
            <a:extLst>
              <a:ext uri="{FF2B5EF4-FFF2-40B4-BE49-F238E27FC236}">
                <a16:creationId xmlns:a16="http://schemas.microsoft.com/office/drawing/2014/main" id="{678F758A-0FE1-6CD6-FD5E-13BEEAABD54A}"/>
              </a:ext>
            </a:extLst>
          </p:cNvPr>
          <p:cNvGrpSpPr/>
          <p:nvPr/>
        </p:nvGrpSpPr>
        <p:grpSpPr>
          <a:xfrm>
            <a:off x="8915400" y="6161641"/>
            <a:ext cx="2935553" cy="536448"/>
            <a:chOff x="8915400" y="6161641"/>
            <a:chExt cx="2935553" cy="536448"/>
          </a:xfrm>
        </p:grpSpPr>
        <p:pic>
          <p:nvPicPr>
            <p:cNvPr id="5" name="object 4">
              <a:extLst>
                <a:ext uri="{FF2B5EF4-FFF2-40B4-BE49-F238E27FC236}">
                  <a16:creationId xmlns:a16="http://schemas.microsoft.com/office/drawing/2014/main" id="{B0D3A288-2F34-7389-054E-C99511B427F1}"/>
                </a:ext>
              </a:extLst>
            </p:cNvPr>
            <p:cNvPicPr/>
            <p:nvPr/>
          </p:nvPicPr>
          <p:blipFill rotWithShape="1">
            <a:blip r:embed="rId2" cstate="print"/>
            <a:srcRect r="47646" b="1123"/>
            <a:stretch/>
          </p:blipFill>
          <p:spPr>
            <a:xfrm>
              <a:off x="8915400" y="6161641"/>
              <a:ext cx="1525524" cy="536448"/>
            </a:xfrm>
            <a:prstGeom prst="rect">
              <a:avLst/>
            </a:prstGeom>
          </p:spPr>
        </p:pic>
        <p:pic>
          <p:nvPicPr>
            <p:cNvPr id="8" name="Picture 4" descr="Siempre con el Pueblo - Gobierno Perú 2021 - 2026 Logo PNG Vector">
              <a:extLst>
                <a:ext uri="{FF2B5EF4-FFF2-40B4-BE49-F238E27FC236}">
                  <a16:creationId xmlns:a16="http://schemas.microsoft.com/office/drawing/2014/main" id="{876ADD8F-1646-FBFD-E111-3F200FC1A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a:extLst>
              <a:ext uri="{FF2B5EF4-FFF2-40B4-BE49-F238E27FC236}">
                <a16:creationId xmlns:a16="http://schemas.microsoft.com/office/drawing/2014/main" id="{C3350D11-7E31-E3DA-587E-1D57F5E3AC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401659"/>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99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2360" y="625221"/>
            <a:ext cx="10727640" cy="873957"/>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lang="es-PE" sz="2800" b="1" spc="-5" dirty="0">
                <a:solidFill>
                  <a:srgbClr val="0055B8"/>
                </a:solidFill>
                <a:latin typeface="Tahoma"/>
                <a:cs typeface="Tahoma"/>
              </a:rPr>
              <a:t>Etapa II: Adquisición, instalación y pruebas del módulo CDIS REDCap</a:t>
            </a:r>
            <a:endParaRPr lang="es-PE" sz="2800" dirty="0">
              <a:latin typeface="Tahoma"/>
              <a:cs typeface="Tahoma"/>
            </a:endParaRPr>
          </a:p>
        </p:txBody>
      </p:sp>
      <p:sp>
        <p:nvSpPr>
          <p:cNvPr id="5" name="object 3">
            <a:extLst>
              <a:ext uri="{FF2B5EF4-FFF2-40B4-BE49-F238E27FC236}">
                <a16:creationId xmlns:a16="http://schemas.microsoft.com/office/drawing/2014/main" id="{7F9CDBFA-C3FC-499E-B5FB-A269500BFA1A}"/>
              </a:ext>
            </a:extLst>
          </p:cNvPr>
          <p:cNvSpPr txBox="1"/>
          <p:nvPr/>
        </p:nvSpPr>
        <p:spPr>
          <a:xfrm>
            <a:off x="457200" y="2133600"/>
            <a:ext cx="10199175" cy="2992486"/>
          </a:xfrm>
          <a:prstGeom prst="rect">
            <a:avLst/>
          </a:prstGeom>
        </p:spPr>
        <p:txBody>
          <a:bodyPr vert="horz" wrap="square" lIns="0" tIns="12065" rIns="0" bIns="0" rtlCol="0">
            <a:spAutoFit/>
          </a:bodyPr>
          <a:lstStyle/>
          <a:p>
            <a:pPr marL="984250" lvl="1" indent="-514350">
              <a:spcBef>
                <a:spcPts val="95"/>
              </a:spcBef>
              <a:buFont typeface="+mj-lt"/>
              <a:buAutoNum type="arabicPeriod"/>
              <a:tabLst>
                <a:tab pos="527685" algn="l"/>
              </a:tabLst>
            </a:pPr>
            <a:r>
              <a:rPr lang="es-PE" sz="3200" b="1" spc="-10" dirty="0">
                <a:latin typeface="Calibri"/>
                <a:cs typeface="Calibri"/>
              </a:rPr>
              <a:t>Adquisición</a:t>
            </a:r>
            <a:r>
              <a:rPr lang="es-PE" sz="3200" spc="-10" dirty="0">
                <a:latin typeface="Calibri"/>
                <a:cs typeface="Calibri"/>
              </a:rPr>
              <a:t>: DIS solicita módulo CDIS y manuales a  Consorcio </a:t>
            </a:r>
            <a:r>
              <a:rPr lang="es-PE" sz="3200" spc="-10" dirty="0" err="1">
                <a:latin typeface="Calibri"/>
                <a:cs typeface="Calibri"/>
              </a:rPr>
              <a:t>REDCap</a:t>
            </a:r>
            <a:r>
              <a:rPr lang="es-PE" sz="3200" spc="-10" dirty="0">
                <a:latin typeface="Calibri"/>
                <a:cs typeface="Calibri"/>
              </a:rPr>
              <a:t> (proceso gratuito).</a:t>
            </a:r>
          </a:p>
          <a:p>
            <a:pPr marL="984250" lvl="1" indent="-514350">
              <a:spcBef>
                <a:spcPts val="95"/>
              </a:spcBef>
              <a:buFont typeface="+mj-lt"/>
              <a:buAutoNum type="arabicPeriod"/>
              <a:tabLst>
                <a:tab pos="527685" algn="l"/>
              </a:tabLst>
            </a:pPr>
            <a:r>
              <a:rPr lang="es-PE" sz="3200" b="1" spc="-10" dirty="0">
                <a:latin typeface="Calibri"/>
                <a:cs typeface="Calibri"/>
              </a:rPr>
              <a:t>Instalación:</a:t>
            </a:r>
            <a:r>
              <a:rPr lang="es-PE" sz="3200" spc="-10" dirty="0">
                <a:latin typeface="Calibri"/>
                <a:cs typeface="Calibri"/>
              </a:rPr>
              <a:t> Reconocimiento de tokens de autorización con soporte de GCTIC.</a:t>
            </a:r>
          </a:p>
          <a:p>
            <a:pPr marL="984250" lvl="1" indent="-514350">
              <a:spcBef>
                <a:spcPts val="95"/>
              </a:spcBef>
              <a:buFont typeface="+mj-lt"/>
              <a:buAutoNum type="arabicPeriod"/>
              <a:tabLst>
                <a:tab pos="527685" algn="l"/>
              </a:tabLst>
            </a:pPr>
            <a:r>
              <a:rPr lang="es-PE" sz="3200" b="1" spc="-10" dirty="0">
                <a:latin typeface="Calibri"/>
                <a:cs typeface="Calibri"/>
              </a:rPr>
              <a:t>Implementación: </a:t>
            </a:r>
            <a:r>
              <a:rPr lang="es-PE" sz="3200" spc="-10" dirty="0">
                <a:latin typeface="Calibri"/>
                <a:cs typeface="Calibri"/>
              </a:rPr>
              <a:t>Coordinaciones para protección y gobernanza de datos (Accesos, acuerdos, </a:t>
            </a:r>
            <a:r>
              <a:rPr lang="es-PE" sz="3200" spc="-10" dirty="0" err="1">
                <a:latin typeface="Calibri"/>
                <a:cs typeface="Calibri"/>
              </a:rPr>
              <a:t>etc</a:t>
            </a:r>
            <a:r>
              <a:rPr lang="es-PE" sz="3200" spc="-10" dirty="0">
                <a:latin typeface="Calibri"/>
                <a:cs typeface="Calibri"/>
              </a:rPr>
              <a:t>)</a:t>
            </a:r>
            <a:endParaRPr lang="es-PE" sz="3200" dirty="0">
              <a:latin typeface="Calibri"/>
              <a:cs typeface="Calibri"/>
            </a:endParaRPr>
          </a:p>
        </p:txBody>
      </p:sp>
      <p:grpSp>
        <p:nvGrpSpPr>
          <p:cNvPr id="4" name="Grupo 3">
            <a:extLst>
              <a:ext uri="{FF2B5EF4-FFF2-40B4-BE49-F238E27FC236}">
                <a16:creationId xmlns:a16="http://schemas.microsoft.com/office/drawing/2014/main" id="{89547122-7FCA-DC25-AE71-16920349B164}"/>
              </a:ext>
            </a:extLst>
          </p:cNvPr>
          <p:cNvGrpSpPr/>
          <p:nvPr/>
        </p:nvGrpSpPr>
        <p:grpSpPr>
          <a:xfrm>
            <a:off x="8915400" y="6161641"/>
            <a:ext cx="2935553" cy="536448"/>
            <a:chOff x="8915400" y="6161641"/>
            <a:chExt cx="2935553" cy="536448"/>
          </a:xfrm>
        </p:grpSpPr>
        <p:pic>
          <p:nvPicPr>
            <p:cNvPr id="6" name="object 4">
              <a:extLst>
                <a:ext uri="{FF2B5EF4-FFF2-40B4-BE49-F238E27FC236}">
                  <a16:creationId xmlns:a16="http://schemas.microsoft.com/office/drawing/2014/main" id="{0D0A4DF7-2FE4-59CC-8707-E3E78D000835}"/>
                </a:ext>
              </a:extLst>
            </p:cNvPr>
            <p:cNvPicPr/>
            <p:nvPr/>
          </p:nvPicPr>
          <p:blipFill rotWithShape="1">
            <a:blip r:embed="rId2" cstate="print"/>
            <a:srcRect r="47646" b="1123"/>
            <a:stretch/>
          </p:blipFill>
          <p:spPr>
            <a:xfrm>
              <a:off x="8915400" y="6161641"/>
              <a:ext cx="1525524" cy="536448"/>
            </a:xfrm>
            <a:prstGeom prst="rect">
              <a:avLst/>
            </a:prstGeom>
          </p:spPr>
        </p:pic>
        <p:pic>
          <p:nvPicPr>
            <p:cNvPr id="7" name="Picture 4" descr="Siempre con el Pueblo - Gobierno Perú 2021 - 2026 Logo PNG Vector">
              <a:extLst>
                <a:ext uri="{FF2B5EF4-FFF2-40B4-BE49-F238E27FC236}">
                  <a16:creationId xmlns:a16="http://schemas.microsoft.com/office/drawing/2014/main" id="{B1F323CE-ABF6-F5E0-4059-AC2554782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2369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32180" y="621568"/>
            <a:ext cx="10727640" cy="873957"/>
          </a:xfrm>
          <a:prstGeom prst="rect">
            <a:avLst/>
          </a:prstGeom>
        </p:spPr>
        <p:txBody>
          <a:bodyPr vert="horz" wrap="square" lIns="0" tIns="12065" rIns="0" bIns="0" rtlCol="0">
            <a:spAutoFit/>
          </a:bodyPr>
          <a:lstStyle/>
          <a:p>
            <a:pPr marL="12700">
              <a:lnSpc>
                <a:spcPct val="100000"/>
              </a:lnSpc>
              <a:spcBef>
                <a:spcPts val="95"/>
              </a:spcBef>
              <a:tabLst>
                <a:tab pos="527685" algn="l"/>
              </a:tabLst>
            </a:pPr>
            <a:r>
              <a:rPr lang="es-PE" sz="2800" b="1" spc="-5" dirty="0">
                <a:solidFill>
                  <a:srgbClr val="0055B8"/>
                </a:solidFill>
                <a:latin typeface="Tahoma"/>
                <a:cs typeface="Tahoma"/>
              </a:rPr>
              <a:t>Etapa III: </a:t>
            </a:r>
            <a:r>
              <a:rPr lang="es-PE" sz="2800" b="1" spc="-10" dirty="0">
                <a:solidFill>
                  <a:srgbClr val="0055B8"/>
                </a:solidFill>
                <a:latin typeface="Tahoma"/>
                <a:cs typeface="Tahoma"/>
              </a:rPr>
              <a:t>Investigación aplicada para el uso de data marts en prioridades en salud.</a:t>
            </a:r>
            <a:endParaRPr lang="es-PE" sz="2800" dirty="0">
              <a:latin typeface="Tahoma"/>
              <a:cs typeface="Tahoma"/>
            </a:endParaRPr>
          </a:p>
        </p:txBody>
      </p:sp>
      <p:grpSp>
        <p:nvGrpSpPr>
          <p:cNvPr id="4" name="Grupo 3">
            <a:extLst>
              <a:ext uri="{FF2B5EF4-FFF2-40B4-BE49-F238E27FC236}">
                <a16:creationId xmlns:a16="http://schemas.microsoft.com/office/drawing/2014/main" id="{825B0751-5AE8-DA88-06C5-74FBD9E13F41}"/>
              </a:ext>
            </a:extLst>
          </p:cNvPr>
          <p:cNvGrpSpPr/>
          <p:nvPr/>
        </p:nvGrpSpPr>
        <p:grpSpPr>
          <a:xfrm>
            <a:off x="8915400" y="6161641"/>
            <a:ext cx="2935553" cy="536448"/>
            <a:chOff x="8915400" y="6161641"/>
            <a:chExt cx="2935553" cy="536448"/>
          </a:xfrm>
        </p:grpSpPr>
        <p:pic>
          <p:nvPicPr>
            <p:cNvPr id="5" name="object 4">
              <a:extLst>
                <a:ext uri="{FF2B5EF4-FFF2-40B4-BE49-F238E27FC236}">
                  <a16:creationId xmlns:a16="http://schemas.microsoft.com/office/drawing/2014/main" id="{146D5544-6884-937C-924E-302427C76944}"/>
                </a:ext>
              </a:extLst>
            </p:cNvPr>
            <p:cNvPicPr/>
            <p:nvPr/>
          </p:nvPicPr>
          <p:blipFill rotWithShape="1">
            <a:blip r:embed="rId2" cstate="print"/>
            <a:srcRect r="47646" b="1123"/>
            <a:stretch/>
          </p:blipFill>
          <p:spPr>
            <a:xfrm>
              <a:off x="8915400" y="6161641"/>
              <a:ext cx="1525524" cy="536448"/>
            </a:xfrm>
            <a:prstGeom prst="rect">
              <a:avLst/>
            </a:prstGeom>
          </p:spPr>
        </p:pic>
        <p:pic>
          <p:nvPicPr>
            <p:cNvPr id="7" name="Picture 4" descr="Siempre con el Pueblo - Gobierno Perú 2021 - 2026 Logo PNG Vector">
              <a:extLst>
                <a:ext uri="{FF2B5EF4-FFF2-40B4-BE49-F238E27FC236}">
                  <a16:creationId xmlns:a16="http://schemas.microsoft.com/office/drawing/2014/main" id="{19EF22EE-1827-789A-7610-6B0895A06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ángulo: esquinas redondeadas 1">
            <a:extLst>
              <a:ext uri="{FF2B5EF4-FFF2-40B4-BE49-F238E27FC236}">
                <a16:creationId xmlns:a16="http://schemas.microsoft.com/office/drawing/2014/main" id="{6E5AEDFD-BBBF-722D-2038-CBE52871AF16}"/>
              </a:ext>
            </a:extLst>
          </p:cNvPr>
          <p:cNvSpPr/>
          <p:nvPr/>
        </p:nvSpPr>
        <p:spPr>
          <a:xfrm>
            <a:off x="838200" y="1981200"/>
            <a:ext cx="10515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aphicFrame>
        <p:nvGraphicFramePr>
          <p:cNvPr id="8" name="Tabla 8">
            <a:extLst>
              <a:ext uri="{FF2B5EF4-FFF2-40B4-BE49-F238E27FC236}">
                <a16:creationId xmlns:a16="http://schemas.microsoft.com/office/drawing/2014/main" id="{4BDD7A60-AD0A-D5E1-9542-7FAE4A513FA0}"/>
              </a:ext>
            </a:extLst>
          </p:cNvPr>
          <p:cNvGraphicFramePr>
            <a:graphicFrameLocks noGrp="1"/>
          </p:cNvGraphicFramePr>
          <p:nvPr>
            <p:extLst>
              <p:ext uri="{D42A27DB-BD31-4B8C-83A1-F6EECF244321}">
                <p14:modId xmlns:p14="http://schemas.microsoft.com/office/powerpoint/2010/main" val="3835524414"/>
              </p:ext>
            </p:extLst>
          </p:nvPr>
        </p:nvGraphicFramePr>
        <p:xfrm>
          <a:off x="7772006" y="4426981"/>
          <a:ext cx="3581399" cy="1198880"/>
        </p:xfrm>
        <a:graphic>
          <a:graphicData uri="http://schemas.openxmlformats.org/drawingml/2006/table">
            <a:tbl>
              <a:tblPr firstRow="1" bandRow="1">
                <a:tableStyleId>{5940675A-B579-460E-94D1-54222C63F5DA}</a:tableStyleId>
              </a:tblPr>
              <a:tblGrid>
                <a:gridCol w="2148839">
                  <a:extLst>
                    <a:ext uri="{9D8B030D-6E8A-4147-A177-3AD203B41FA5}">
                      <a16:colId xmlns:a16="http://schemas.microsoft.com/office/drawing/2014/main" val="3484152999"/>
                    </a:ext>
                  </a:extLst>
                </a:gridCol>
                <a:gridCol w="1432560">
                  <a:extLst>
                    <a:ext uri="{9D8B030D-6E8A-4147-A177-3AD203B41FA5}">
                      <a16:colId xmlns:a16="http://schemas.microsoft.com/office/drawing/2014/main" val="4124602253"/>
                    </a:ext>
                  </a:extLst>
                </a:gridCol>
              </a:tblGrid>
              <a:tr h="370840">
                <a:tc>
                  <a:txBody>
                    <a:bodyPr/>
                    <a:lstStyle/>
                    <a:p>
                      <a:pPr algn="ctr"/>
                      <a:r>
                        <a:rPr lang="es-PE" b="1" dirty="0"/>
                        <a:t>Modelo Predictivo</a:t>
                      </a:r>
                    </a:p>
                  </a:txBody>
                  <a:tcPr/>
                </a:tc>
                <a:tc>
                  <a:txBody>
                    <a:bodyPr/>
                    <a:lstStyle/>
                    <a:p>
                      <a:pPr algn="ctr"/>
                      <a:r>
                        <a:rPr lang="es-PE" b="1" dirty="0"/>
                        <a:t>Precisión</a:t>
                      </a:r>
                    </a:p>
                  </a:txBody>
                  <a:tcPr/>
                </a:tc>
                <a:extLst>
                  <a:ext uri="{0D108BD9-81ED-4DB2-BD59-A6C34878D82A}">
                    <a16:rowId xmlns:a16="http://schemas.microsoft.com/office/drawing/2014/main" val="2474984789"/>
                  </a:ext>
                </a:extLst>
              </a:tr>
              <a:tr h="370840">
                <a:tc>
                  <a:txBody>
                    <a:bodyPr/>
                    <a:lstStyle/>
                    <a:p>
                      <a:pPr algn="ctr"/>
                      <a:r>
                        <a:rPr lang="es-PE" dirty="0">
                          <a:solidFill>
                            <a:schemeClr val="tx1">
                              <a:lumMod val="50000"/>
                              <a:lumOff val="50000"/>
                            </a:schemeClr>
                          </a:solidFill>
                        </a:rPr>
                        <a:t>SVM - KNN</a:t>
                      </a:r>
                    </a:p>
                  </a:txBody>
                  <a:tcPr/>
                </a:tc>
                <a:tc>
                  <a:txBody>
                    <a:bodyPr/>
                    <a:lstStyle/>
                    <a:p>
                      <a:pPr algn="ctr"/>
                      <a:r>
                        <a:rPr lang="es-PE" dirty="0">
                          <a:solidFill>
                            <a:schemeClr val="tx1">
                              <a:lumMod val="50000"/>
                              <a:lumOff val="50000"/>
                            </a:schemeClr>
                          </a:solidFill>
                        </a:rPr>
                        <a:t>~42 %</a:t>
                      </a:r>
                    </a:p>
                  </a:txBody>
                  <a:tcPr/>
                </a:tc>
                <a:extLst>
                  <a:ext uri="{0D108BD9-81ED-4DB2-BD59-A6C34878D82A}">
                    <a16:rowId xmlns:a16="http://schemas.microsoft.com/office/drawing/2014/main" val="165632433"/>
                  </a:ext>
                </a:extLst>
              </a:tr>
              <a:tr h="370840">
                <a:tc>
                  <a:txBody>
                    <a:bodyPr/>
                    <a:lstStyle/>
                    <a:p>
                      <a:pPr algn="ctr"/>
                      <a:r>
                        <a:rPr lang="es-PE" dirty="0"/>
                        <a:t>Dinámico con RN</a:t>
                      </a:r>
                    </a:p>
                  </a:txBody>
                  <a:tcPr/>
                </a:tc>
                <a:tc>
                  <a:txBody>
                    <a:bodyPr/>
                    <a:lstStyle/>
                    <a:p>
                      <a:pPr algn="ctr"/>
                      <a:r>
                        <a:rPr lang="es-PE" sz="2400" b="1" dirty="0"/>
                        <a:t>&gt; 90%</a:t>
                      </a:r>
                    </a:p>
                  </a:txBody>
                  <a:tcPr>
                    <a:solidFill>
                      <a:schemeClr val="accent3">
                        <a:lumMod val="40000"/>
                        <a:lumOff val="60000"/>
                      </a:schemeClr>
                    </a:solidFill>
                  </a:tcPr>
                </a:tc>
                <a:extLst>
                  <a:ext uri="{0D108BD9-81ED-4DB2-BD59-A6C34878D82A}">
                    <a16:rowId xmlns:a16="http://schemas.microsoft.com/office/drawing/2014/main" val="3271274954"/>
                  </a:ext>
                </a:extLst>
              </a:tr>
            </a:tbl>
          </a:graphicData>
        </a:graphic>
      </p:graphicFrame>
      <p:sp>
        <p:nvSpPr>
          <p:cNvPr id="9" name="CuadroTexto 8">
            <a:extLst>
              <a:ext uri="{FF2B5EF4-FFF2-40B4-BE49-F238E27FC236}">
                <a16:creationId xmlns:a16="http://schemas.microsoft.com/office/drawing/2014/main" id="{D1C000E3-7BE6-EC0E-D344-10439136833D}"/>
              </a:ext>
            </a:extLst>
          </p:cNvPr>
          <p:cNvSpPr txBox="1"/>
          <p:nvPr/>
        </p:nvSpPr>
        <p:spPr>
          <a:xfrm>
            <a:off x="1066799" y="2191434"/>
            <a:ext cx="10286605" cy="646331"/>
          </a:xfrm>
          <a:prstGeom prst="rect">
            <a:avLst/>
          </a:prstGeom>
          <a:noFill/>
        </p:spPr>
        <p:txBody>
          <a:bodyPr wrap="square" rtlCol="0">
            <a:spAutoFit/>
          </a:bodyPr>
          <a:lstStyle/>
          <a:p>
            <a:r>
              <a:rPr lang="es-PE" b="1" dirty="0">
                <a:solidFill>
                  <a:schemeClr val="bg1"/>
                </a:solidFill>
              </a:rPr>
              <a:t>THANI WATANA: Plataforma de vigilancia de riesgo de obesidad infantil en pacientes de EsSalud utilizando Data Marts y Machine Learning para la mejora de adherencia a tratamiento</a:t>
            </a:r>
          </a:p>
        </p:txBody>
      </p:sp>
      <p:sp>
        <p:nvSpPr>
          <p:cNvPr id="10" name="CuadroTexto 9">
            <a:extLst>
              <a:ext uri="{FF2B5EF4-FFF2-40B4-BE49-F238E27FC236}">
                <a16:creationId xmlns:a16="http://schemas.microsoft.com/office/drawing/2014/main" id="{612A1DA2-7C18-989D-4E4C-AAB2C3359BBA}"/>
              </a:ext>
            </a:extLst>
          </p:cNvPr>
          <p:cNvSpPr txBox="1"/>
          <p:nvPr/>
        </p:nvSpPr>
        <p:spPr>
          <a:xfrm>
            <a:off x="7924405" y="3701712"/>
            <a:ext cx="3276600" cy="646331"/>
          </a:xfrm>
          <a:prstGeom prst="rect">
            <a:avLst/>
          </a:prstGeom>
          <a:noFill/>
        </p:spPr>
        <p:txBody>
          <a:bodyPr wrap="square" rtlCol="0">
            <a:spAutoFit/>
          </a:bodyPr>
          <a:lstStyle/>
          <a:p>
            <a:pPr algn="ctr"/>
            <a:r>
              <a:rPr lang="es-PE" b="1" dirty="0"/>
              <a:t>Resultados de primer estudio aprobado por CIE Sabogal</a:t>
            </a:r>
          </a:p>
        </p:txBody>
      </p:sp>
      <p:sp>
        <p:nvSpPr>
          <p:cNvPr id="11" name="Elipse 10">
            <a:extLst>
              <a:ext uri="{FF2B5EF4-FFF2-40B4-BE49-F238E27FC236}">
                <a16:creationId xmlns:a16="http://schemas.microsoft.com/office/drawing/2014/main" id="{F8D64129-6CC4-F8FD-B961-0F0092641BE5}"/>
              </a:ext>
            </a:extLst>
          </p:cNvPr>
          <p:cNvSpPr/>
          <p:nvPr/>
        </p:nvSpPr>
        <p:spPr>
          <a:xfrm>
            <a:off x="825135" y="3417455"/>
            <a:ext cx="667592" cy="6531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Elipse 11">
            <a:extLst>
              <a:ext uri="{FF2B5EF4-FFF2-40B4-BE49-F238E27FC236}">
                <a16:creationId xmlns:a16="http://schemas.microsoft.com/office/drawing/2014/main" id="{9A4F6F79-0DDD-C11E-EFCE-E11DA9CB2A9B}"/>
              </a:ext>
            </a:extLst>
          </p:cNvPr>
          <p:cNvSpPr/>
          <p:nvPr/>
        </p:nvSpPr>
        <p:spPr>
          <a:xfrm>
            <a:off x="873231" y="3463174"/>
            <a:ext cx="583073" cy="5617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CuadroTexto 12">
            <a:extLst>
              <a:ext uri="{FF2B5EF4-FFF2-40B4-BE49-F238E27FC236}">
                <a16:creationId xmlns:a16="http://schemas.microsoft.com/office/drawing/2014/main" id="{94EBDADE-07B2-FBC8-6F19-D27EDB772D26}"/>
              </a:ext>
            </a:extLst>
          </p:cNvPr>
          <p:cNvSpPr txBox="1"/>
          <p:nvPr/>
        </p:nvSpPr>
        <p:spPr>
          <a:xfrm>
            <a:off x="1009073" y="3552380"/>
            <a:ext cx="372101" cy="369332"/>
          </a:xfrm>
          <a:prstGeom prst="rect">
            <a:avLst/>
          </a:prstGeom>
          <a:noFill/>
        </p:spPr>
        <p:txBody>
          <a:bodyPr wrap="square" rtlCol="0">
            <a:spAutoFit/>
          </a:bodyPr>
          <a:lstStyle/>
          <a:p>
            <a:r>
              <a:rPr lang="es-PE" b="1" dirty="0">
                <a:solidFill>
                  <a:schemeClr val="bg1"/>
                </a:solidFill>
              </a:rPr>
              <a:t>1</a:t>
            </a:r>
          </a:p>
        </p:txBody>
      </p:sp>
      <p:sp>
        <p:nvSpPr>
          <p:cNvPr id="17" name="Elipse 16">
            <a:extLst>
              <a:ext uri="{FF2B5EF4-FFF2-40B4-BE49-F238E27FC236}">
                <a16:creationId xmlns:a16="http://schemas.microsoft.com/office/drawing/2014/main" id="{F7FB2B18-9F89-7020-1532-A8681D6E860C}"/>
              </a:ext>
            </a:extLst>
          </p:cNvPr>
          <p:cNvSpPr/>
          <p:nvPr/>
        </p:nvSpPr>
        <p:spPr>
          <a:xfrm>
            <a:off x="825135" y="4143640"/>
            <a:ext cx="667592" cy="6531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Elipse 17">
            <a:extLst>
              <a:ext uri="{FF2B5EF4-FFF2-40B4-BE49-F238E27FC236}">
                <a16:creationId xmlns:a16="http://schemas.microsoft.com/office/drawing/2014/main" id="{01CB4B9C-1871-AD83-05BB-A0A0B17083EB}"/>
              </a:ext>
            </a:extLst>
          </p:cNvPr>
          <p:cNvSpPr/>
          <p:nvPr/>
        </p:nvSpPr>
        <p:spPr>
          <a:xfrm>
            <a:off x="873231" y="4189359"/>
            <a:ext cx="583073" cy="5617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CuadroTexto 18">
            <a:extLst>
              <a:ext uri="{FF2B5EF4-FFF2-40B4-BE49-F238E27FC236}">
                <a16:creationId xmlns:a16="http://schemas.microsoft.com/office/drawing/2014/main" id="{529B4127-9805-86EC-63F2-0982B952B940}"/>
              </a:ext>
            </a:extLst>
          </p:cNvPr>
          <p:cNvSpPr txBox="1"/>
          <p:nvPr/>
        </p:nvSpPr>
        <p:spPr>
          <a:xfrm>
            <a:off x="1009073" y="4278565"/>
            <a:ext cx="372101" cy="369332"/>
          </a:xfrm>
          <a:prstGeom prst="rect">
            <a:avLst/>
          </a:prstGeom>
          <a:noFill/>
        </p:spPr>
        <p:txBody>
          <a:bodyPr wrap="square" rtlCol="0">
            <a:spAutoFit/>
          </a:bodyPr>
          <a:lstStyle/>
          <a:p>
            <a:r>
              <a:rPr lang="es-PE" b="1" dirty="0">
                <a:solidFill>
                  <a:schemeClr val="bg1"/>
                </a:solidFill>
              </a:rPr>
              <a:t>2</a:t>
            </a:r>
          </a:p>
        </p:txBody>
      </p:sp>
      <p:sp>
        <p:nvSpPr>
          <p:cNvPr id="20" name="Elipse 19">
            <a:extLst>
              <a:ext uri="{FF2B5EF4-FFF2-40B4-BE49-F238E27FC236}">
                <a16:creationId xmlns:a16="http://schemas.microsoft.com/office/drawing/2014/main" id="{74F030C8-20E9-931B-2CF2-43F341677AF0}"/>
              </a:ext>
            </a:extLst>
          </p:cNvPr>
          <p:cNvSpPr/>
          <p:nvPr/>
        </p:nvSpPr>
        <p:spPr>
          <a:xfrm>
            <a:off x="828964" y="4884472"/>
            <a:ext cx="667592" cy="6531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Elipse 20">
            <a:extLst>
              <a:ext uri="{FF2B5EF4-FFF2-40B4-BE49-F238E27FC236}">
                <a16:creationId xmlns:a16="http://schemas.microsoft.com/office/drawing/2014/main" id="{89104C63-011C-56E5-CE68-DD95DEBE9170}"/>
              </a:ext>
            </a:extLst>
          </p:cNvPr>
          <p:cNvSpPr/>
          <p:nvPr/>
        </p:nvSpPr>
        <p:spPr>
          <a:xfrm>
            <a:off x="877060" y="4930191"/>
            <a:ext cx="583073" cy="5617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CuadroTexto 21">
            <a:extLst>
              <a:ext uri="{FF2B5EF4-FFF2-40B4-BE49-F238E27FC236}">
                <a16:creationId xmlns:a16="http://schemas.microsoft.com/office/drawing/2014/main" id="{7717E23E-54F4-707B-D854-1AAE79EA84C5}"/>
              </a:ext>
            </a:extLst>
          </p:cNvPr>
          <p:cNvSpPr txBox="1"/>
          <p:nvPr/>
        </p:nvSpPr>
        <p:spPr>
          <a:xfrm>
            <a:off x="1012902" y="5019397"/>
            <a:ext cx="372101" cy="369332"/>
          </a:xfrm>
          <a:prstGeom prst="rect">
            <a:avLst/>
          </a:prstGeom>
          <a:noFill/>
        </p:spPr>
        <p:txBody>
          <a:bodyPr wrap="square" rtlCol="0">
            <a:spAutoFit/>
          </a:bodyPr>
          <a:lstStyle/>
          <a:p>
            <a:r>
              <a:rPr lang="es-PE" b="1" dirty="0">
                <a:solidFill>
                  <a:schemeClr val="bg1"/>
                </a:solidFill>
              </a:rPr>
              <a:t>3</a:t>
            </a:r>
          </a:p>
        </p:txBody>
      </p:sp>
      <p:sp>
        <p:nvSpPr>
          <p:cNvPr id="23" name="Elipse 22">
            <a:extLst>
              <a:ext uri="{FF2B5EF4-FFF2-40B4-BE49-F238E27FC236}">
                <a16:creationId xmlns:a16="http://schemas.microsoft.com/office/drawing/2014/main" id="{92325919-DD39-3C35-4846-87B5D348F1F4}"/>
              </a:ext>
            </a:extLst>
          </p:cNvPr>
          <p:cNvSpPr/>
          <p:nvPr/>
        </p:nvSpPr>
        <p:spPr>
          <a:xfrm>
            <a:off x="831273" y="5607528"/>
            <a:ext cx="667592" cy="65314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Elipse 23">
            <a:extLst>
              <a:ext uri="{FF2B5EF4-FFF2-40B4-BE49-F238E27FC236}">
                <a16:creationId xmlns:a16="http://schemas.microsoft.com/office/drawing/2014/main" id="{5B685845-FB9F-C661-1FEC-607F84653328}"/>
              </a:ext>
            </a:extLst>
          </p:cNvPr>
          <p:cNvSpPr/>
          <p:nvPr/>
        </p:nvSpPr>
        <p:spPr>
          <a:xfrm>
            <a:off x="879369" y="5653247"/>
            <a:ext cx="583073" cy="56170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CuadroTexto 24">
            <a:extLst>
              <a:ext uri="{FF2B5EF4-FFF2-40B4-BE49-F238E27FC236}">
                <a16:creationId xmlns:a16="http://schemas.microsoft.com/office/drawing/2014/main" id="{9CCE0E35-5EED-B624-64C0-1536A6607B9A}"/>
              </a:ext>
            </a:extLst>
          </p:cNvPr>
          <p:cNvSpPr txBox="1"/>
          <p:nvPr/>
        </p:nvSpPr>
        <p:spPr>
          <a:xfrm>
            <a:off x="1015211" y="5742453"/>
            <a:ext cx="372101" cy="369332"/>
          </a:xfrm>
          <a:prstGeom prst="rect">
            <a:avLst/>
          </a:prstGeom>
          <a:noFill/>
        </p:spPr>
        <p:txBody>
          <a:bodyPr wrap="square" rtlCol="0">
            <a:spAutoFit/>
          </a:bodyPr>
          <a:lstStyle/>
          <a:p>
            <a:r>
              <a:rPr lang="es-PE" b="1" dirty="0">
                <a:solidFill>
                  <a:schemeClr val="bg1"/>
                </a:solidFill>
              </a:rPr>
              <a:t>4</a:t>
            </a:r>
          </a:p>
        </p:txBody>
      </p:sp>
      <p:sp>
        <p:nvSpPr>
          <p:cNvPr id="27" name="CuadroTexto 26">
            <a:extLst>
              <a:ext uri="{FF2B5EF4-FFF2-40B4-BE49-F238E27FC236}">
                <a16:creationId xmlns:a16="http://schemas.microsoft.com/office/drawing/2014/main" id="{1E63CC87-D097-F584-0DE9-6E89145E349C}"/>
              </a:ext>
            </a:extLst>
          </p:cNvPr>
          <p:cNvSpPr txBox="1"/>
          <p:nvPr/>
        </p:nvSpPr>
        <p:spPr>
          <a:xfrm>
            <a:off x="1529278" y="3463174"/>
            <a:ext cx="6096000" cy="646331"/>
          </a:xfrm>
          <a:prstGeom prst="rect">
            <a:avLst/>
          </a:prstGeom>
          <a:noFill/>
        </p:spPr>
        <p:txBody>
          <a:bodyPr wrap="square">
            <a:spAutoFit/>
          </a:bodyPr>
          <a:lstStyle/>
          <a:p>
            <a:r>
              <a:rPr lang="es-PE" sz="1800" b="1" dirty="0">
                <a:solidFill>
                  <a:srgbClr val="000000"/>
                </a:solidFill>
                <a:effectLst/>
                <a:latin typeface="Arial" panose="020B0604020202020204" pitchFamily="34" charset="0"/>
                <a:ea typeface="Arial" panose="020B0604020202020204" pitchFamily="34" charset="0"/>
              </a:rPr>
              <a:t>Desarrollo de módulo para historia clínica y base de datos departamental.</a:t>
            </a:r>
            <a:endParaRPr lang="es-PE" dirty="0"/>
          </a:p>
        </p:txBody>
      </p:sp>
      <p:sp>
        <p:nvSpPr>
          <p:cNvPr id="29" name="CuadroTexto 28">
            <a:extLst>
              <a:ext uri="{FF2B5EF4-FFF2-40B4-BE49-F238E27FC236}">
                <a16:creationId xmlns:a16="http://schemas.microsoft.com/office/drawing/2014/main" id="{D611BD0C-912B-86A5-23F9-3619DCA55F18}"/>
              </a:ext>
            </a:extLst>
          </p:cNvPr>
          <p:cNvSpPr txBox="1"/>
          <p:nvPr/>
        </p:nvSpPr>
        <p:spPr>
          <a:xfrm>
            <a:off x="1529278" y="4176635"/>
            <a:ext cx="6096000" cy="646331"/>
          </a:xfrm>
          <a:prstGeom prst="rect">
            <a:avLst/>
          </a:prstGeom>
          <a:noFill/>
        </p:spPr>
        <p:txBody>
          <a:bodyPr wrap="square">
            <a:spAutoFit/>
          </a:bodyPr>
          <a:lstStyle/>
          <a:p>
            <a:r>
              <a:rPr lang="es-PE" sz="1800" b="1" dirty="0">
                <a:solidFill>
                  <a:srgbClr val="000000"/>
                </a:solidFill>
                <a:effectLst/>
                <a:latin typeface="Arial" panose="020B0604020202020204" pitchFamily="34" charset="0"/>
                <a:ea typeface="Arial" panose="020B0604020202020204" pitchFamily="34" charset="0"/>
              </a:rPr>
              <a:t>Validación cualitativa del contenido de mensajes de texto.</a:t>
            </a:r>
            <a:endParaRPr lang="es-PE" dirty="0"/>
          </a:p>
        </p:txBody>
      </p:sp>
      <p:sp>
        <p:nvSpPr>
          <p:cNvPr id="31" name="CuadroTexto 30">
            <a:extLst>
              <a:ext uri="{FF2B5EF4-FFF2-40B4-BE49-F238E27FC236}">
                <a16:creationId xmlns:a16="http://schemas.microsoft.com/office/drawing/2014/main" id="{9EF3A11A-F0A7-4005-9758-DC733198FEB1}"/>
              </a:ext>
            </a:extLst>
          </p:cNvPr>
          <p:cNvSpPr txBox="1"/>
          <p:nvPr/>
        </p:nvSpPr>
        <p:spPr>
          <a:xfrm>
            <a:off x="1195123" y="4886898"/>
            <a:ext cx="6096000" cy="670120"/>
          </a:xfrm>
          <a:prstGeom prst="rect">
            <a:avLst/>
          </a:prstGeom>
          <a:noFill/>
        </p:spPr>
        <p:txBody>
          <a:bodyPr wrap="square">
            <a:spAutoFit/>
          </a:bodyPr>
          <a:lstStyle/>
          <a:p>
            <a:pPr marL="365760" algn="just">
              <a:lnSpc>
                <a:spcPct val="107000"/>
              </a:lnSpc>
              <a:spcAft>
                <a:spcPts val="800"/>
              </a:spcAft>
            </a:pPr>
            <a:r>
              <a:rPr lang="es-PE" sz="1800" b="1" dirty="0">
                <a:solidFill>
                  <a:srgbClr val="000000"/>
                </a:solidFill>
                <a:effectLst/>
                <a:latin typeface="Arial" panose="020B0604020202020204" pitchFamily="34" charset="0"/>
                <a:ea typeface="Arial" panose="020B0604020202020204" pitchFamily="34" charset="0"/>
              </a:rPr>
              <a:t>Reclutamiento e intervención con mensajes de alerta y adherencia</a:t>
            </a:r>
            <a:endParaRPr lang="es-PE" sz="1600" dirty="0">
              <a:effectLst/>
              <a:latin typeface="Calibri" panose="020F0502020204030204" pitchFamily="34" charset="0"/>
              <a:ea typeface="Calibri" panose="020F0502020204030204" pitchFamily="34" charset="0"/>
            </a:endParaRPr>
          </a:p>
        </p:txBody>
      </p:sp>
      <p:sp>
        <p:nvSpPr>
          <p:cNvPr id="33" name="CuadroTexto 32">
            <a:extLst>
              <a:ext uri="{FF2B5EF4-FFF2-40B4-BE49-F238E27FC236}">
                <a16:creationId xmlns:a16="http://schemas.microsoft.com/office/drawing/2014/main" id="{7BD7BDA7-CF42-8AEF-FA81-F127090C167B}"/>
              </a:ext>
            </a:extLst>
          </p:cNvPr>
          <p:cNvSpPr txBox="1"/>
          <p:nvPr/>
        </p:nvSpPr>
        <p:spPr>
          <a:xfrm>
            <a:off x="1553386" y="5620950"/>
            <a:ext cx="6096000" cy="646331"/>
          </a:xfrm>
          <a:prstGeom prst="rect">
            <a:avLst/>
          </a:prstGeom>
          <a:noFill/>
        </p:spPr>
        <p:txBody>
          <a:bodyPr wrap="square">
            <a:spAutoFit/>
          </a:bodyPr>
          <a:lstStyle/>
          <a:p>
            <a:r>
              <a:rPr lang="es-PE" sz="1800" b="1" dirty="0">
                <a:solidFill>
                  <a:srgbClr val="000000"/>
                </a:solidFill>
                <a:effectLst/>
                <a:latin typeface="Arial" panose="020B0604020202020204" pitchFamily="34" charset="0"/>
                <a:ea typeface="Arial" panose="020B0604020202020204" pitchFamily="34" charset="0"/>
              </a:rPr>
              <a:t>Evaluación de plataforma para mejora de adherencia en infantes diagnosticados con riesgo de obesidad</a:t>
            </a:r>
            <a:endParaRPr lang="es-PE" dirty="0"/>
          </a:p>
        </p:txBody>
      </p:sp>
    </p:spTree>
    <p:extLst>
      <p:ext uri="{BB962C8B-B14F-4D97-AF65-F5344CB8AC3E}">
        <p14:creationId xmlns:p14="http://schemas.microsoft.com/office/powerpoint/2010/main" val="3411047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824011"/>
            <a:ext cx="4479240" cy="443070"/>
          </a:xfrm>
          <a:prstGeom prst="rect">
            <a:avLst/>
          </a:prstGeom>
        </p:spPr>
        <p:txBody>
          <a:bodyPr vert="horz" wrap="square" lIns="0" tIns="12065" rIns="0" bIns="0" rtlCol="0">
            <a:spAutoFit/>
          </a:bodyPr>
          <a:lstStyle/>
          <a:p>
            <a:pPr marL="12700">
              <a:lnSpc>
                <a:spcPct val="100000"/>
              </a:lnSpc>
              <a:spcBef>
                <a:spcPts val="95"/>
              </a:spcBef>
              <a:tabLst>
                <a:tab pos="926465" algn="l"/>
              </a:tabLst>
            </a:pPr>
            <a:r>
              <a:rPr lang="es-PE" sz="2800" b="1" spc="-10" dirty="0">
                <a:solidFill>
                  <a:srgbClr val="0055B8"/>
                </a:solidFill>
                <a:latin typeface="Tahoma"/>
                <a:cs typeface="Tahoma"/>
              </a:rPr>
              <a:t>TRACCIÓN AL 2022</a:t>
            </a:r>
            <a:endParaRPr sz="2800" dirty="0">
              <a:latin typeface="Tahoma"/>
              <a:cs typeface="Tahoma"/>
            </a:endParaRPr>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grpSp>
        <p:nvGrpSpPr>
          <p:cNvPr id="12" name="Grupo 11">
            <a:extLst>
              <a:ext uri="{FF2B5EF4-FFF2-40B4-BE49-F238E27FC236}">
                <a16:creationId xmlns:a16="http://schemas.microsoft.com/office/drawing/2014/main" id="{AC8FEB03-A04C-4CA5-FD44-52CAF0480B40}"/>
              </a:ext>
            </a:extLst>
          </p:cNvPr>
          <p:cNvGrpSpPr/>
          <p:nvPr/>
        </p:nvGrpSpPr>
        <p:grpSpPr>
          <a:xfrm>
            <a:off x="8915400" y="6161641"/>
            <a:ext cx="2935553" cy="536448"/>
            <a:chOff x="8915400" y="6161641"/>
            <a:chExt cx="2935553" cy="536448"/>
          </a:xfrm>
        </p:grpSpPr>
        <p:pic>
          <p:nvPicPr>
            <p:cNvPr id="11" name="object 4">
              <a:extLst>
                <a:ext uri="{FF2B5EF4-FFF2-40B4-BE49-F238E27FC236}">
                  <a16:creationId xmlns:a16="http://schemas.microsoft.com/office/drawing/2014/main" id="{08372466-CCBE-485E-A06E-8BEE5DC25DAA}"/>
                </a:ext>
              </a:extLst>
            </p:cNvPr>
            <p:cNvPicPr/>
            <p:nvPr/>
          </p:nvPicPr>
          <p:blipFill rotWithShape="1">
            <a:blip r:embed="rId2" cstate="print"/>
            <a:srcRect r="47646" b="1123"/>
            <a:stretch/>
          </p:blipFill>
          <p:spPr>
            <a:xfrm>
              <a:off x="8915400" y="6161641"/>
              <a:ext cx="1525524" cy="536448"/>
            </a:xfrm>
            <a:prstGeom prst="rect">
              <a:avLst/>
            </a:prstGeom>
          </p:spPr>
        </p:pic>
        <p:pic>
          <p:nvPicPr>
            <p:cNvPr id="10" name="Picture 4" descr="Siempre con el Pueblo - Gobierno Perú 2021 - 2026 Logo PNG Vector">
              <a:extLst>
                <a:ext uri="{FF2B5EF4-FFF2-40B4-BE49-F238E27FC236}">
                  <a16:creationId xmlns:a16="http://schemas.microsoft.com/office/drawing/2014/main" id="{89012084-8AA4-635D-0CA6-553FBA8A7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Elipse 3">
            <a:extLst>
              <a:ext uri="{FF2B5EF4-FFF2-40B4-BE49-F238E27FC236}">
                <a16:creationId xmlns:a16="http://schemas.microsoft.com/office/drawing/2014/main" id="{22032D37-46D4-F32B-0441-EAF08CE7A733}"/>
              </a:ext>
            </a:extLst>
          </p:cNvPr>
          <p:cNvSpPr/>
          <p:nvPr/>
        </p:nvSpPr>
        <p:spPr>
          <a:xfrm>
            <a:off x="1662262" y="2462408"/>
            <a:ext cx="2438400" cy="2438400"/>
          </a:xfrm>
          <a:prstGeom prst="ellipse">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Elipse 7">
            <a:extLst>
              <a:ext uri="{FF2B5EF4-FFF2-40B4-BE49-F238E27FC236}">
                <a16:creationId xmlns:a16="http://schemas.microsoft.com/office/drawing/2014/main" id="{0A3EFD7B-AC7B-76DA-68DE-265A54029B9E}"/>
              </a:ext>
            </a:extLst>
          </p:cNvPr>
          <p:cNvSpPr/>
          <p:nvPr/>
        </p:nvSpPr>
        <p:spPr>
          <a:xfrm>
            <a:off x="5091262" y="2462408"/>
            <a:ext cx="2438400" cy="2438400"/>
          </a:xfrm>
          <a:prstGeom prst="ellipse">
            <a:avLst/>
          </a:prstGeom>
          <a:solidFill>
            <a:srgbClr val="0055B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Elipse 16">
            <a:extLst>
              <a:ext uri="{FF2B5EF4-FFF2-40B4-BE49-F238E27FC236}">
                <a16:creationId xmlns:a16="http://schemas.microsoft.com/office/drawing/2014/main" id="{C994BA7B-5B0C-C207-5D4C-23EA705EE734}"/>
              </a:ext>
            </a:extLst>
          </p:cNvPr>
          <p:cNvSpPr/>
          <p:nvPr/>
        </p:nvSpPr>
        <p:spPr>
          <a:xfrm>
            <a:off x="8520262" y="2462408"/>
            <a:ext cx="2438400" cy="24384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CuadroTexto 19">
            <a:extLst>
              <a:ext uri="{FF2B5EF4-FFF2-40B4-BE49-F238E27FC236}">
                <a16:creationId xmlns:a16="http://schemas.microsoft.com/office/drawing/2014/main" id="{BE516A7D-301F-FDAA-3765-6D14203B57FB}"/>
              </a:ext>
            </a:extLst>
          </p:cNvPr>
          <p:cNvSpPr txBox="1"/>
          <p:nvPr/>
        </p:nvSpPr>
        <p:spPr>
          <a:xfrm>
            <a:off x="1680016" y="3019887"/>
            <a:ext cx="2438401" cy="1323439"/>
          </a:xfrm>
          <a:prstGeom prst="rect">
            <a:avLst/>
          </a:prstGeom>
          <a:noFill/>
        </p:spPr>
        <p:txBody>
          <a:bodyPr wrap="square" rtlCol="0">
            <a:spAutoFit/>
          </a:bodyPr>
          <a:lstStyle/>
          <a:p>
            <a:pPr algn="ctr"/>
            <a:r>
              <a:rPr lang="es-PE" sz="2000" b="1" dirty="0">
                <a:solidFill>
                  <a:schemeClr val="bg1"/>
                </a:solidFill>
                <a:latin typeface="Nunito Sans" pitchFamily="2" charset="0"/>
              </a:rPr>
              <a:t>Plataforma REDCap funcional y personal capacitado</a:t>
            </a:r>
            <a:endParaRPr lang="es-PE" sz="2000" b="1" dirty="0">
              <a:solidFill>
                <a:schemeClr val="bg1"/>
              </a:solidFill>
            </a:endParaRPr>
          </a:p>
        </p:txBody>
      </p:sp>
      <p:sp>
        <p:nvSpPr>
          <p:cNvPr id="22" name="CuadroTexto 21">
            <a:extLst>
              <a:ext uri="{FF2B5EF4-FFF2-40B4-BE49-F238E27FC236}">
                <a16:creationId xmlns:a16="http://schemas.microsoft.com/office/drawing/2014/main" id="{96787C75-CFCD-B996-C562-94A54AB2635C}"/>
              </a:ext>
            </a:extLst>
          </p:cNvPr>
          <p:cNvSpPr txBox="1"/>
          <p:nvPr/>
        </p:nvSpPr>
        <p:spPr>
          <a:xfrm>
            <a:off x="5109017" y="3019888"/>
            <a:ext cx="2438400" cy="1323439"/>
          </a:xfrm>
          <a:prstGeom prst="rect">
            <a:avLst/>
          </a:prstGeom>
          <a:noFill/>
        </p:spPr>
        <p:txBody>
          <a:bodyPr wrap="square" rtlCol="0">
            <a:spAutoFit/>
          </a:bodyPr>
          <a:lstStyle/>
          <a:p>
            <a:pPr algn="ctr"/>
            <a:r>
              <a:rPr lang="es-PE" sz="2000" b="1" i="0" dirty="0">
                <a:solidFill>
                  <a:schemeClr val="bg1"/>
                </a:solidFill>
                <a:effectLst/>
                <a:latin typeface="Nunito Sans" pitchFamily="2" charset="0"/>
              </a:rPr>
              <a:t>Modelos de predicción de obesidad de alta performance</a:t>
            </a:r>
            <a:endParaRPr lang="es-PE" sz="2000" b="1" dirty="0">
              <a:solidFill>
                <a:schemeClr val="bg1"/>
              </a:solidFill>
            </a:endParaRPr>
          </a:p>
        </p:txBody>
      </p:sp>
      <p:sp>
        <p:nvSpPr>
          <p:cNvPr id="23" name="CuadroTexto 22">
            <a:extLst>
              <a:ext uri="{FF2B5EF4-FFF2-40B4-BE49-F238E27FC236}">
                <a16:creationId xmlns:a16="http://schemas.microsoft.com/office/drawing/2014/main" id="{C2F69051-933B-A151-EC8E-32BBBA3F6B27}"/>
              </a:ext>
            </a:extLst>
          </p:cNvPr>
          <p:cNvSpPr txBox="1"/>
          <p:nvPr/>
        </p:nvSpPr>
        <p:spPr>
          <a:xfrm>
            <a:off x="8686800" y="3048000"/>
            <a:ext cx="2105323" cy="1323439"/>
          </a:xfrm>
          <a:prstGeom prst="rect">
            <a:avLst/>
          </a:prstGeom>
          <a:noFill/>
        </p:spPr>
        <p:txBody>
          <a:bodyPr wrap="square" rtlCol="0">
            <a:spAutoFit/>
          </a:bodyPr>
          <a:lstStyle/>
          <a:p>
            <a:pPr algn="ctr"/>
            <a:r>
              <a:rPr lang="es-PE" sz="2000" b="1" i="0" dirty="0">
                <a:solidFill>
                  <a:schemeClr val="bg1"/>
                </a:solidFill>
                <a:effectLst/>
                <a:latin typeface="Nunito Sans" pitchFamily="2" charset="0"/>
              </a:rPr>
              <a:t>Piloto de prueba de data mart de alto impacto</a:t>
            </a:r>
            <a:endParaRPr lang="es-PE" sz="2000" b="1" dirty="0">
              <a:solidFill>
                <a:schemeClr val="bg1"/>
              </a:solidFill>
            </a:endParaRPr>
          </a:p>
        </p:txBody>
      </p:sp>
    </p:spTree>
    <p:extLst>
      <p:ext uri="{BB962C8B-B14F-4D97-AF65-F5344CB8AC3E}">
        <p14:creationId xmlns:p14="http://schemas.microsoft.com/office/powerpoint/2010/main" val="583886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0" y="824011"/>
            <a:ext cx="5943600" cy="443070"/>
          </a:xfrm>
          <a:prstGeom prst="rect">
            <a:avLst/>
          </a:prstGeom>
        </p:spPr>
        <p:txBody>
          <a:bodyPr vert="horz" wrap="square" lIns="0" tIns="12065" rIns="0" bIns="0" rtlCol="0">
            <a:spAutoFit/>
          </a:bodyPr>
          <a:lstStyle/>
          <a:p>
            <a:pPr marL="12700">
              <a:lnSpc>
                <a:spcPct val="100000"/>
              </a:lnSpc>
              <a:spcBef>
                <a:spcPts val="95"/>
              </a:spcBef>
              <a:tabLst>
                <a:tab pos="926465" algn="l"/>
              </a:tabLst>
            </a:pPr>
            <a:r>
              <a:rPr lang="es-PE" sz="2800" b="1" spc="-10" dirty="0">
                <a:solidFill>
                  <a:srgbClr val="0055B8"/>
                </a:solidFill>
                <a:latin typeface="Tahoma"/>
                <a:cs typeface="Tahoma"/>
              </a:rPr>
              <a:t>EQUIPO IETSI - ESSALUD</a:t>
            </a:r>
            <a:endParaRPr sz="2800" dirty="0">
              <a:latin typeface="Tahoma"/>
              <a:cs typeface="Tahoma"/>
            </a:endParaRPr>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grpSp>
        <p:nvGrpSpPr>
          <p:cNvPr id="12" name="Grupo 11">
            <a:extLst>
              <a:ext uri="{FF2B5EF4-FFF2-40B4-BE49-F238E27FC236}">
                <a16:creationId xmlns:a16="http://schemas.microsoft.com/office/drawing/2014/main" id="{AC8FEB03-A04C-4CA5-FD44-52CAF0480B40}"/>
              </a:ext>
            </a:extLst>
          </p:cNvPr>
          <p:cNvGrpSpPr/>
          <p:nvPr/>
        </p:nvGrpSpPr>
        <p:grpSpPr>
          <a:xfrm>
            <a:off x="8915400" y="6161641"/>
            <a:ext cx="2935553" cy="536448"/>
            <a:chOff x="8915400" y="6161641"/>
            <a:chExt cx="2935553" cy="536448"/>
          </a:xfrm>
        </p:grpSpPr>
        <p:pic>
          <p:nvPicPr>
            <p:cNvPr id="11" name="object 4">
              <a:extLst>
                <a:ext uri="{FF2B5EF4-FFF2-40B4-BE49-F238E27FC236}">
                  <a16:creationId xmlns:a16="http://schemas.microsoft.com/office/drawing/2014/main" id="{08372466-CCBE-485E-A06E-8BEE5DC25DAA}"/>
                </a:ext>
              </a:extLst>
            </p:cNvPr>
            <p:cNvPicPr/>
            <p:nvPr/>
          </p:nvPicPr>
          <p:blipFill rotWithShape="1">
            <a:blip r:embed="rId2" cstate="print"/>
            <a:srcRect r="47646" b="1123"/>
            <a:stretch/>
          </p:blipFill>
          <p:spPr>
            <a:xfrm>
              <a:off x="8915400" y="6161641"/>
              <a:ext cx="1525524" cy="536448"/>
            </a:xfrm>
            <a:prstGeom prst="rect">
              <a:avLst/>
            </a:prstGeom>
          </p:spPr>
        </p:pic>
        <p:pic>
          <p:nvPicPr>
            <p:cNvPr id="10" name="Picture 4" descr="Siempre con el Pueblo - Gobierno Perú 2021 - 2026 Logo PNG Vector">
              <a:extLst>
                <a:ext uri="{FF2B5EF4-FFF2-40B4-BE49-F238E27FC236}">
                  <a16:creationId xmlns:a16="http://schemas.microsoft.com/office/drawing/2014/main" id="{89012084-8AA4-635D-0CA6-553FBA8A7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Elipse 3">
            <a:extLst>
              <a:ext uri="{FF2B5EF4-FFF2-40B4-BE49-F238E27FC236}">
                <a16:creationId xmlns:a16="http://schemas.microsoft.com/office/drawing/2014/main" id="{22032D37-46D4-F32B-0441-EAF08CE7A733}"/>
              </a:ext>
            </a:extLst>
          </p:cNvPr>
          <p:cNvSpPr/>
          <p:nvPr/>
        </p:nvSpPr>
        <p:spPr>
          <a:xfrm>
            <a:off x="1662261" y="1672235"/>
            <a:ext cx="2438400" cy="2438400"/>
          </a:xfrm>
          <a:prstGeom prst="ellipse">
            <a:avLst/>
          </a:prstGeom>
          <a:blipFill>
            <a:blip r:embed="rId4"/>
            <a:stretch>
              <a:fillRect/>
            </a:stretch>
          </a:bli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Elipse 7">
            <a:extLst>
              <a:ext uri="{FF2B5EF4-FFF2-40B4-BE49-F238E27FC236}">
                <a16:creationId xmlns:a16="http://schemas.microsoft.com/office/drawing/2014/main" id="{0A3EFD7B-AC7B-76DA-68DE-265A54029B9E}"/>
              </a:ext>
            </a:extLst>
          </p:cNvPr>
          <p:cNvSpPr/>
          <p:nvPr/>
        </p:nvSpPr>
        <p:spPr>
          <a:xfrm>
            <a:off x="5091261" y="1672235"/>
            <a:ext cx="2438400" cy="2438400"/>
          </a:xfrm>
          <a:prstGeom prst="ellipse">
            <a:avLst/>
          </a:prstGeom>
          <a:blipFill>
            <a:blip r:embed="rId5"/>
            <a:stretch>
              <a:fillRect/>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Elipse 16">
            <a:extLst>
              <a:ext uri="{FF2B5EF4-FFF2-40B4-BE49-F238E27FC236}">
                <a16:creationId xmlns:a16="http://schemas.microsoft.com/office/drawing/2014/main" id="{C994BA7B-5B0C-C207-5D4C-23EA705EE734}"/>
              </a:ext>
            </a:extLst>
          </p:cNvPr>
          <p:cNvSpPr/>
          <p:nvPr/>
        </p:nvSpPr>
        <p:spPr>
          <a:xfrm>
            <a:off x="8520261" y="1672235"/>
            <a:ext cx="2438400" cy="243840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CuadroTexto 19">
            <a:extLst>
              <a:ext uri="{FF2B5EF4-FFF2-40B4-BE49-F238E27FC236}">
                <a16:creationId xmlns:a16="http://schemas.microsoft.com/office/drawing/2014/main" id="{BE516A7D-301F-FDAA-3765-6D14203B57FB}"/>
              </a:ext>
            </a:extLst>
          </p:cNvPr>
          <p:cNvSpPr txBox="1"/>
          <p:nvPr/>
        </p:nvSpPr>
        <p:spPr>
          <a:xfrm>
            <a:off x="1406539" y="4267200"/>
            <a:ext cx="2949844" cy="2246769"/>
          </a:xfrm>
          <a:prstGeom prst="rect">
            <a:avLst/>
          </a:prstGeom>
          <a:noFill/>
        </p:spPr>
        <p:txBody>
          <a:bodyPr wrap="square" rtlCol="0">
            <a:spAutoFit/>
          </a:bodyPr>
          <a:lstStyle/>
          <a:p>
            <a:pPr algn="ctr"/>
            <a:r>
              <a:rPr lang="es-PE" sz="2000" b="1" dirty="0">
                <a:latin typeface="Nunito Sans" pitchFamily="2" charset="0"/>
              </a:rPr>
              <a:t>Paulo Vela</a:t>
            </a:r>
          </a:p>
          <a:p>
            <a:pPr algn="ctr"/>
            <a:endParaRPr lang="es-PE" sz="2000" b="1" dirty="0">
              <a:latin typeface="Nunito Sans" pitchFamily="2" charset="0"/>
            </a:endParaRPr>
          </a:p>
          <a:p>
            <a:pPr algn="ctr"/>
            <a:r>
              <a:rPr lang="es-PE" sz="2000" b="1" dirty="0">
                <a:latin typeface="Nunito Sans" pitchFamily="2" charset="0"/>
              </a:rPr>
              <a:t> Ingeniero y Desarrollador con experiencia en Innovación en Informática Biomédica</a:t>
            </a:r>
            <a:endParaRPr lang="es-PE" sz="2000" b="1" dirty="0"/>
          </a:p>
        </p:txBody>
      </p:sp>
      <p:sp>
        <p:nvSpPr>
          <p:cNvPr id="23" name="CuadroTexto 22">
            <a:extLst>
              <a:ext uri="{FF2B5EF4-FFF2-40B4-BE49-F238E27FC236}">
                <a16:creationId xmlns:a16="http://schemas.microsoft.com/office/drawing/2014/main" id="{C2F69051-933B-A151-EC8E-32BBBA3F6B27}"/>
              </a:ext>
            </a:extLst>
          </p:cNvPr>
          <p:cNvSpPr txBox="1"/>
          <p:nvPr/>
        </p:nvSpPr>
        <p:spPr>
          <a:xfrm>
            <a:off x="8686799" y="2413337"/>
            <a:ext cx="2105323" cy="1015663"/>
          </a:xfrm>
          <a:prstGeom prst="rect">
            <a:avLst/>
          </a:prstGeom>
          <a:noFill/>
        </p:spPr>
        <p:txBody>
          <a:bodyPr wrap="square" rtlCol="0">
            <a:spAutoFit/>
          </a:bodyPr>
          <a:lstStyle/>
          <a:p>
            <a:pPr algn="ctr"/>
            <a:r>
              <a:rPr lang="es-PE" sz="2000" b="1" i="0" dirty="0">
                <a:solidFill>
                  <a:schemeClr val="bg1"/>
                </a:solidFill>
                <a:effectLst/>
                <a:latin typeface="Nunito Sans" pitchFamily="2" charset="0"/>
              </a:rPr>
              <a:t>Médico Investigador Invitado</a:t>
            </a:r>
            <a:endParaRPr lang="es-PE" sz="2000" b="1" dirty="0">
              <a:solidFill>
                <a:schemeClr val="bg1"/>
              </a:solidFill>
            </a:endParaRPr>
          </a:p>
        </p:txBody>
      </p:sp>
      <p:sp>
        <p:nvSpPr>
          <p:cNvPr id="5" name="CuadroTexto 4">
            <a:extLst>
              <a:ext uri="{FF2B5EF4-FFF2-40B4-BE49-F238E27FC236}">
                <a16:creationId xmlns:a16="http://schemas.microsoft.com/office/drawing/2014/main" id="{A31C4D3E-0DBB-FD7F-4494-C8FCF8F3340B}"/>
              </a:ext>
            </a:extLst>
          </p:cNvPr>
          <p:cNvSpPr txBox="1"/>
          <p:nvPr/>
        </p:nvSpPr>
        <p:spPr>
          <a:xfrm>
            <a:off x="5091261" y="4267200"/>
            <a:ext cx="2438401" cy="2246769"/>
          </a:xfrm>
          <a:prstGeom prst="rect">
            <a:avLst/>
          </a:prstGeom>
          <a:noFill/>
        </p:spPr>
        <p:txBody>
          <a:bodyPr wrap="square" rtlCol="0">
            <a:spAutoFit/>
          </a:bodyPr>
          <a:lstStyle/>
          <a:p>
            <a:pPr algn="ctr"/>
            <a:r>
              <a:rPr lang="es-PE" sz="2000" b="1" dirty="0">
                <a:latin typeface="Nunito Sans" pitchFamily="2" charset="0"/>
              </a:rPr>
              <a:t>Edén Galán</a:t>
            </a:r>
          </a:p>
          <a:p>
            <a:pPr algn="ctr"/>
            <a:endParaRPr lang="es-PE" sz="2000" b="1" dirty="0">
              <a:latin typeface="Nunito Sans" pitchFamily="2" charset="0"/>
            </a:endParaRPr>
          </a:p>
          <a:p>
            <a:pPr algn="ctr"/>
            <a:r>
              <a:rPr lang="es-PE" sz="2000" b="1" dirty="0">
                <a:latin typeface="Nunito Sans" pitchFamily="2" charset="0"/>
              </a:rPr>
              <a:t>Experto en Bioinformática con experiencia en Transformación Digital</a:t>
            </a:r>
            <a:endParaRPr lang="es-PE" sz="2000" b="1" dirty="0"/>
          </a:p>
        </p:txBody>
      </p:sp>
    </p:spTree>
    <p:extLst>
      <p:ext uri="{BB962C8B-B14F-4D97-AF65-F5344CB8AC3E}">
        <p14:creationId xmlns:p14="http://schemas.microsoft.com/office/powerpoint/2010/main" val="429357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ACAFDA8-5EB6-C67A-4671-3F67EE1D21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0704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3B170BD1-0325-A1D8-2CFA-46EEB6C04409}"/>
              </a:ext>
            </a:extLst>
          </p:cNvPr>
          <p:cNvGraphicFramePr/>
          <p:nvPr>
            <p:extLst>
              <p:ext uri="{D42A27DB-BD31-4B8C-83A1-F6EECF244321}">
                <p14:modId xmlns:p14="http://schemas.microsoft.com/office/powerpoint/2010/main" val="3330656053"/>
              </p:ext>
            </p:extLst>
          </p:nvPr>
        </p:nvGraphicFramePr>
        <p:xfrm>
          <a:off x="6477000" y="1204897"/>
          <a:ext cx="5210760" cy="3305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4">
            <a:extLst>
              <a:ext uri="{FF2B5EF4-FFF2-40B4-BE49-F238E27FC236}">
                <a16:creationId xmlns:a16="http://schemas.microsoft.com/office/drawing/2014/main" id="{0091A3BA-70F2-433D-9631-9AB7300EEAF4}"/>
              </a:ext>
            </a:extLst>
          </p:cNvPr>
          <p:cNvSpPr>
            <a:spLocks noGrp="1"/>
          </p:cNvSpPr>
          <p:nvPr>
            <p:ph type="title"/>
          </p:nvPr>
        </p:nvSpPr>
        <p:spPr>
          <a:xfrm>
            <a:off x="702360" y="625221"/>
            <a:ext cx="5210760" cy="430887"/>
          </a:xfrm>
        </p:spPr>
        <p:txBody>
          <a:bodyPr/>
          <a:lstStyle/>
          <a:p>
            <a:r>
              <a:rPr lang="es-PE" dirty="0"/>
              <a:t>REQUERIMIENTOS</a:t>
            </a:r>
          </a:p>
        </p:txBody>
      </p:sp>
      <p:sp>
        <p:nvSpPr>
          <p:cNvPr id="6" name="Marcador de contenido 5">
            <a:extLst>
              <a:ext uri="{FF2B5EF4-FFF2-40B4-BE49-F238E27FC236}">
                <a16:creationId xmlns:a16="http://schemas.microsoft.com/office/drawing/2014/main" id="{570250FF-1EAE-48E2-A83C-FDFE15CA8E70}"/>
              </a:ext>
            </a:extLst>
          </p:cNvPr>
          <p:cNvSpPr>
            <a:spLocks noGrp="1"/>
          </p:cNvSpPr>
          <p:nvPr>
            <p:ph sz="half" idx="2"/>
          </p:nvPr>
        </p:nvSpPr>
        <p:spPr>
          <a:xfrm>
            <a:off x="4533900" y="4844296"/>
            <a:ext cx="2705100" cy="2000548"/>
          </a:xfrm>
        </p:spPr>
        <p:txBody>
          <a:bodyPr/>
          <a:lstStyle/>
          <a:p>
            <a:r>
              <a:rPr lang="es-PE" sz="1400" b="1" dirty="0"/>
              <a:t>Recursos humanos</a:t>
            </a:r>
          </a:p>
          <a:p>
            <a:endParaRPr lang="es-PE" sz="1400" dirty="0"/>
          </a:p>
          <a:p>
            <a:pPr marL="342900" indent="-342900" algn="just">
              <a:buFont typeface="Arial" panose="020B0604020202020204" pitchFamily="34" charset="0"/>
              <a:buChar char="•"/>
            </a:pPr>
            <a:r>
              <a:rPr lang="es-PE" sz="1400" dirty="0"/>
              <a:t>Paulo Vela (Ingeniero -Coordinador)</a:t>
            </a:r>
          </a:p>
          <a:p>
            <a:pPr marL="342900" indent="-342900" algn="just">
              <a:buFont typeface="Arial" panose="020B0604020202020204" pitchFamily="34" charset="0"/>
              <a:buChar char="•"/>
            </a:pPr>
            <a:r>
              <a:rPr lang="es-PE" sz="1400" dirty="0"/>
              <a:t>Edén Galán (MD - Informática en Salud)</a:t>
            </a:r>
          </a:p>
          <a:p>
            <a:pPr marL="342900" indent="-342900" algn="just">
              <a:buFont typeface="Arial" panose="020B0604020202020204" pitchFamily="34" charset="0"/>
              <a:buChar char="•"/>
            </a:pPr>
            <a:r>
              <a:rPr lang="es-PE" sz="1400" dirty="0"/>
              <a:t>01 Médico Investigador Invitado</a:t>
            </a:r>
          </a:p>
          <a:p>
            <a:endParaRPr lang="es-PE" dirty="0"/>
          </a:p>
        </p:txBody>
      </p:sp>
      <p:sp>
        <p:nvSpPr>
          <p:cNvPr id="7" name="Marcador de contenido 6">
            <a:extLst>
              <a:ext uri="{FF2B5EF4-FFF2-40B4-BE49-F238E27FC236}">
                <a16:creationId xmlns:a16="http://schemas.microsoft.com/office/drawing/2014/main" id="{E5FDA25C-51B0-4E92-A26D-A414AB94AEF2}"/>
              </a:ext>
            </a:extLst>
          </p:cNvPr>
          <p:cNvSpPr>
            <a:spLocks noGrp="1"/>
          </p:cNvSpPr>
          <p:nvPr>
            <p:ph sz="half" idx="3"/>
          </p:nvPr>
        </p:nvSpPr>
        <p:spPr>
          <a:xfrm>
            <a:off x="697444" y="4843473"/>
            <a:ext cx="2224803" cy="1535238"/>
          </a:xfrm>
        </p:spPr>
        <p:txBody>
          <a:bodyPr/>
          <a:lstStyle/>
          <a:p>
            <a:r>
              <a:rPr lang="es-PE" sz="1400" b="1" dirty="0"/>
              <a:t>Software Libre</a:t>
            </a:r>
          </a:p>
          <a:p>
            <a:r>
              <a:rPr lang="es-PE" sz="1400" dirty="0"/>
              <a:t>	</a:t>
            </a:r>
          </a:p>
          <a:p>
            <a:pPr marL="342900" indent="-342900">
              <a:buFont typeface="Arial" panose="020B0604020202020204" pitchFamily="34" charset="0"/>
              <a:buChar char="•"/>
            </a:pPr>
            <a:r>
              <a:rPr lang="es-PE" sz="1400" dirty="0"/>
              <a:t>CDIS FHIR Client</a:t>
            </a:r>
          </a:p>
          <a:p>
            <a:pPr marL="342900" indent="-342900">
              <a:buFont typeface="Arial" panose="020B0604020202020204" pitchFamily="34" charset="0"/>
              <a:buChar char="•"/>
            </a:pPr>
            <a:r>
              <a:rPr lang="es-PE" sz="1400" dirty="0"/>
              <a:t>SQL Developer</a:t>
            </a:r>
          </a:p>
          <a:p>
            <a:pPr marL="342900" indent="-342900">
              <a:buFont typeface="Arial" panose="020B0604020202020204" pitchFamily="34" charset="0"/>
              <a:buChar char="•"/>
            </a:pPr>
            <a:r>
              <a:rPr lang="es-PE" sz="1400" dirty="0"/>
              <a:t>Oracle Database 11g</a:t>
            </a:r>
          </a:p>
          <a:p>
            <a:pPr marL="342900" indent="-342900">
              <a:buFont typeface="Arial" panose="020B0604020202020204" pitchFamily="34" charset="0"/>
              <a:buChar char="•"/>
            </a:pPr>
            <a:r>
              <a:rPr lang="es-PE" sz="1400" dirty="0"/>
              <a:t>Microsoft Excel</a:t>
            </a:r>
          </a:p>
          <a:p>
            <a:pPr marL="342900" indent="-342900">
              <a:buFont typeface="Arial" panose="020B0604020202020204" pitchFamily="34" charset="0"/>
              <a:buChar char="•"/>
            </a:pPr>
            <a:r>
              <a:rPr lang="es-PE" sz="1400" b="1" dirty="0"/>
              <a:t>Balanceador REDCap</a:t>
            </a:r>
          </a:p>
          <a:p>
            <a:endParaRPr lang="es-PE" dirty="0"/>
          </a:p>
        </p:txBody>
      </p:sp>
      <p:grpSp>
        <p:nvGrpSpPr>
          <p:cNvPr id="3" name="Grupo 2">
            <a:extLst>
              <a:ext uri="{FF2B5EF4-FFF2-40B4-BE49-F238E27FC236}">
                <a16:creationId xmlns:a16="http://schemas.microsoft.com/office/drawing/2014/main" id="{A3B84A14-1C92-9D59-DB40-42E28B25557A}"/>
              </a:ext>
            </a:extLst>
          </p:cNvPr>
          <p:cNvGrpSpPr/>
          <p:nvPr/>
        </p:nvGrpSpPr>
        <p:grpSpPr>
          <a:xfrm>
            <a:off x="8915400" y="6161641"/>
            <a:ext cx="2935553" cy="536448"/>
            <a:chOff x="8915400" y="6161641"/>
            <a:chExt cx="2935553" cy="536448"/>
          </a:xfrm>
        </p:grpSpPr>
        <p:pic>
          <p:nvPicPr>
            <p:cNvPr id="4" name="object 4">
              <a:extLst>
                <a:ext uri="{FF2B5EF4-FFF2-40B4-BE49-F238E27FC236}">
                  <a16:creationId xmlns:a16="http://schemas.microsoft.com/office/drawing/2014/main" id="{11CAB670-5387-551D-9836-169E979DD275}"/>
                </a:ext>
              </a:extLst>
            </p:cNvPr>
            <p:cNvPicPr/>
            <p:nvPr/>
          </p:nvPicPr>
          <p:blipFill rotWithShape="1">
            <a:blip r:embed="rId7" cstate="print"/>
            <a:srcRect r="47646" b="1123"/>
            <a:stretch/>
          </p:blipFill>
          <p:spPr>
            <a:xfrm>
              <a:off x="8915400" y="6161641"/>
              <a:ext cx="1525524" cy="536448"/>
            </a:xfrm>
            <a:prstGeom prst="rect">
              <a:avLst/>
            </a:prstGeom>
          </p:spPr>
        </p:pic>
        <p:pic>
          <p:nvPicPr>
            <p:cNvPr id="8" name="Picture 4" descr="Siempre con el Pueblo - Gobierno Perú 2021 - 2026 Logo PNG Vector">
              <a:extLst>
                <a:ext uri="{FF2B5EF4-FFF2-40B4-BE49-F238E27FC236}">
                  <a16:creationId xmlns:a16="http://schemas.microsoft.com/office/drawing/2014/main" id="{F1A74977-046C-C4C4-AD88-872E456671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Elipse 8">
            <a:extLst>
              <a:ext uri="{FF2B5EF4-FFF2-40B4-BE49-F238E27FC236}">
                <a16:creationId xmlns:a16="http://schemas.microsoft.com/office/drawing/2014/main" id="{87519672-037A-1495-768C-6C1340225A63}"/>
              </a:ext>
            </a:extLst>
          </p:cNvPr>
          <p:cNvSpPr/>
          <p:nvPr/>
        </p:nvSpPr>
        <p:spPr>
          <a:xfrm>
            <a:off x="714450" y="1628775"/>
            <a:ext cx="2438400" cy="2438400"/>
          </a:xfrm>
          <a:prstGeom prst="ellipse">
            <a:avLst/>
          </a:prstGeom>
          <a:solidFill>
            <a:srgbClr val="0055B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CuadroTexto 9">
            <a:extLst>
              <a:ext uri="{FF2B5EF4-FFF2-40B4-BE49-F238E27FC236}">
                <a16:creationId xmlns:a16="http://schemas.microsoft.com/office/drawing/2014/main" id="{8901408A-1CEB-CC23-F37A-516F9C8B0194}"/>
              </a:ext>
            </a:extLst>
          </p:cNvPr>
          <p:cNvSpPr txBox="1"/>
          <p:nvPr/>
        </p:nvSpPr>
        <p:spPr>
          <a:xfrm>
            <a:off x="893261" y="2186255"/>
            <a:ext cx="2080778" cy="1323439"/>
          </a:xfrm>
          <a:prstGeom prst="rect">
            <a:avLst/>
          </a:prstGeom>
          <a:noFill/>
        </p:spPr>
        <p:txBody>
          <a:bodyPr wrap="square" rtlCol="0">
            <a:spAutoFit/>
          </a:bodyPr>
          <a:lstStyle/>
          <a:p>
            <a:pPr algn="ctr"/>
            <a:r>
              <a:rPr lang="es-PE" sz="2000" b="1" dirty="0">
                <a:solidFill>
                  <a:schemeClr val="bg1"/>
                </a:solidFill>
                <a:latin typeface="Nunito Sans" pitchFamily="2" charset="0"/>
              </a:rPr>
              <a:t>Aprobación </a:t>
            </a:r>
            <a:r>
              <a:rPr lang="es-PE" sz="2000" dirty="0">
                <a:solidFill>
                  <a:schemeClr val="bg1"/>
                </a:solidFill>
                <a:latin typeface="Nunito Sans" pitchFamily="2" charset="0"/>
              </a:rPr>
              <a:t>del Plan con documentación de Gerencia </a:t>
            </a:r>
            <a:endParaRPr lang="es-PE" sz="2000" dirty="0">
              <a:solidFill>
                <a:schemeClr val="bg1"/>
              </a:solidFill>
            </a:endParaRPr>
          </a:p>
        </p:txBody>
      </p:sp>
      <p:sp>
        <p:nvSpPr>
          <p:cNvPr id="11" name="Elipse 10">
            <a:extLst>
              <a:ext uri="{FF2B5EF4-FFF2-40B4-BE49-F238E27FC236}">
                <a16:creationId xmlns:a16="http://schemas.microsoft.com/office/drawing/2014/main" id="{AD28886B-350F-66A3-9921-0E9D3D93B4A4}"/>
              </a:ext>
            </a:extLst>
          </p:cNvPr>
          <p:cNvSpPr/>
          <p:nvPr/>
        </p:nvSpPr>
        <p:spPr>
          <a:xfrm>
            <a:off x="4472703" y="1638300"/>
            <a:ext cx="2438400" cy="2438400"/>
          </a:xfrm>
          <a:prstGeom prst="ellipse">
            <a:avLst/>
          </a:prstGeom>
          <a:solidFill>
            <a:srgbClr val="0055B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CuadroTexto 11">
            <a:extLst>
              <a:ext uri="{FF2B5EF4-FFF2-40B4-BE49-F238E27FC236}">
                <a16:creationId xmlns:a16="http://schemas.microsoft.com/office/drawing/2014/main" id="{29019D80-3258-3F5C-25F1-58E8368A2F57}"/>
              </a:ext>
            </a:extLst>
          </p:cNvPr>
          <p:cNvSpPr txBox="1"/>
          <p:nvPr/>
        </p:nvSpPr>
        <p:spPr>
          <a:xfrm>
            <a:off x="4651512" y="1734657"/>
            <a:ext cx="2080778" cy="1107996"/>
          </a:xfrm>
          <a:prstGeom prst="rect">
            <a:avLst/>
          </a:prstGeom>
          <a:noFill/>
        </p:spPr>
        <p:txBody>
          <a:bodyPr wrap="square" rtlCol="0">
            <a:spAutoFit/>
          </a:bodyPr>
          <a:lstStyle/>
          <a:p>
            <a:pPr algn="ctr"/>
            <a:r>
              <a:rPr lang="es-PE" sz="6600" b="1" dirty="0">
                <a:solidFill>
                  <a:schemeClr val="bg1"/>
                </a:solidFill>
                <a:latin typeface="Nunito Sans" pitchFamily="2" charset="0"/>
              </a:rPr>
              <a:t>150</a:t>
            </a:r>
            <a:endParaRPr lang="es-PE" sz="6600" b="1" dirty="0">
              <a:solidFill>
                <a:schemeClr val="bg1"/>
              </a:solidFill>
            </a:endParaRPr>
          </a:p>
        </p:txBody>
      </p:sp>
      <p:sp>
        <p:nvSpPr>
          <p:cNvPr id="13" name="CuadroTexto 12">
            <a:extLst>
              <a:ext uri="{FF2B5EF4-FFF2-40B4-BE49-F238E27FC236}">
                <a16:creationId xmlns:a16="http://schemas.microsoft.com/office/drawing/2014/main" id="{30412998-B72B-13A9-E6DD-B6142E0F0F3B}"/>
              </a:ext>
            </a:extLst>
          </p:cNvPr>
          <p:cNvSpPr txBox="1"/>
          <p:nvPr/>
        </p:nvSpPr>
        <p:spPr>
          <a:xfrm>
            <a:off x="4662609" y="2574660"/>
            <a:ext cx="2080778" cy="400110"/>
          </a:xfrm>
          <a:prstGeom prst="rect">
            <a:avLst/>
          </a:prstGeom>
          <a:noFill/>
        </p:spPr>
        <p:txBody>
          <a:bodyPr wrap="square" rtlCol="0">
            <a:spAutoFit/>
          </a:bodyPr>
          <a:lstStyle/>
          <a:p>
            <a:pPr algn="ctr"/>
            <a:r>
              <a:rPr lang="es-PE" sz="2000" dirty="0">
                <a:solidFill>
                  <a:schemeClr val="bg1"/>
                </a:solidFill>
                <a:latin typeface="Nunito Sans" pitchFamily="2" charset="0"/>
              </a:rPr>
              <a:t>mil soles</a:t>
            </a:r>
            <a:endParaRPr lang="es-PE" sz="2000" dirty="0">
              <a:solidFill>
                <a:schemeClr val="bg1"/>
              </a:solidFill>
            </a:endParaRPr>
          </a:p>
        </p:txBody>
      </p:sp>
      <p:sp>
        <p:nvSpPr>
          <p:cNvPr id="14" name="CuadroTexto 13">
            <a:extLst>
              <a:ext uri="{FF2B5EF4-FFF2-40B4-BE49-F238E27FC236}">
                <a16:creationId xmlns:a16="http://schemas.microsoft.com/office/drawing/2014/main" id="{FD5B1942-B04D-0BC8-CCFD-22154ED0E33E}"/>
              </a:ext>
            </a:extLst>
          </p:cNvPr>
          <p:cNvSpPr txBox="1"/>
          <p:nvPr/>
        </p:nvSpPr>
        <p:spPr>
          <a:xfrm>
            <a:off x="4662609" y="2895467"/>
            <a:ext cx="2080778" cy="1015663"/>
          </a:xfrm>
          <a:prstGeom prst="rect">
            <a:avLst/>
          </a:prstGeom>
          <a:noFill/>
        </p:spPr>
        <p:txBody>
          <a:bodyPr wrap="square" rtlCol="0">
            <a:spAutoFit/>
          </a:bodyPr>
          <a:lstStyle/>
          <a:p>
            <a:pPr algn="ctr"/>
            <a:r>
              <a:rPr lang="es-PE" sz="2000" dirty="0">
                <a:solidFill>
                  <a:schemeClr val="bg1"/>
                </a:solidFill>
                <a:latin typeface="Nunito Sans" pitchFamily="2" charset="0"/>
              </a:rPr>
              <a:t>Presupuesto aprox. para ejecución</a:t>
            </a:r>
            <a:endParaRPr lang="es-PE" sz="2000" dirty="0">
              <a:solidFill>
                <a:schemeClr val="bg1"/>
              </a:solidFill>
            </a:endParaRPr>
          </a:p>
        </p:txBody>
      </p:sp>
      <p:sp>
        <p:nvSpPr>
          <p:cNvPr id="15" name="CuadroTexto 14">
            <a:extLst>
              <a:ext uri="{FF2B5EF4-FFF2-40B4-BE49-F238E27FC236}">
                <a16:creationId xmlns:a16="http://schemas.microsoft.com/office/drawing/2014/main" id="{6FEF3ABF-F815-BF31-6917-58383AC31A98}"/>
              </a:ext>
            </a:extLst>
          </p:cNvPr>
          <p:cNvSpPr txBox="1"/>
          <p:nvPr/>
        </p:nvSpPr>
        <p:spPr>
          <a:xfrm>
            <a:off x="6858000" y="3581400"/>
            <a:ext cx="1219200" cy="830997"/>
          </a:xfrm>
          <a:prstGeom prst="rect">
            <a:avLst/>
          </a:prstGeom>
          <a:noFill/>
        </p:spPr>
        <p:txBody>
          <a:bodyPr wrap="square" rtlCol="0">
            <a:spAutoFit/>
          </a:bodyPr>
          <a:lstStyle/>
          <a:p>
            <a:pPr algn="ctr"/>
            <a:r>
              <a:rPr lang="es-PE" sz="1200" dirty="0"/>
              <a:t>Remuneraciones y Adquisición de balanceador para REDCap</a:t>
            </a:r>
          </a:p>
        </p:txBody>
      </p:sp>
      <p:sp>
        <p:nvSpPr>
          <p:cNvPr id="16" name="CuadroTexto 15">
            <a:extLst>
              <a:ext uri="{FF2B5EF4-FFF2-40B4-BE49-F238E27FC236}">
                <a16:creationId xmlns:a16="http://schemas.microsoft.com/office/drawing/2014/main" id="{FB4AB8D7-AC77-1AB4-029B-9B555B213A57}"/>
              </a:ext>
            </a:extLst>
          </p:cNvPr>
          <p:cNvSpPr txBox="1"/>
          <p:nvPr/>
        </p:nvSpPr>
        <p:spPr>
          <a:xfrm>
            <a:off x="8437386" y="3587964"/>
            <a:ext cx="1316214" cy="830997"/>
          </a:xfrm>
          <a:prstGeom prst="rect">
            <a:avLst/>
          </a:prstGeom>
          <a:noFill/>
        </p:spPr>
        <p:txBody>
          <a:bodyPr wrap="square" rtlCol="0">
            <a:spAutoFit/>
          </a:bodyPr>
          <a:lstStyle/>
          <a:p>
            <a:pPr algn="ctr"/>
            <a:r>
              <a:rPr lang="es-PE" sz="1200" dirty="0"/>
              <a:t>Remuneraciones, Adquisición de cliente FHIR REDCap</a:t>
            </a:r>
          </a:p>
        </p:txBody>
      </p:sp>
      <p:sp>
        <p:nvSpPr>
          <p:cNvPr id="17" name="CuadroTexto 16">
            <a:extLst>
              <a:ext uri="{FF2B5EF4-FFF2-40B4-BE49-F238E27FC236}">
                <a16:creationId xmlns:a16="http://schemas.microsoft.com/office/drawing/2014/main" id="{57656B66-729F-7751-5D99-A5289D560484}"/>
              </a:ext>
            </a:extLst>
          </p:cNvPr>
          <p:cNvSpPr txBox="1"/>
          <p:nvPr/>
        </p:nvSpPr>
        <p:spPr>
          <a:xfrm>
            <a:off x="10011911" y="3610451"/>
            <a:ext cx="1525524" cy="830997"/>
          </a:xfrm>
          <a:prstGeom prst="rect">
            <a:avLst/>
          </a:prstGeom>
          <a:noFill/>
        </p:spPr>
        <p:txBody>
          <a:bodyPr wrap="square" rtlCol="0">
            <a:spAutoFit/>
          </a:bodyPr>
          <a:lstStyle/>
          <a:p>
            <a:pPr algn="ctr"/>
            <a:r>
              <a:rPr lang="es-PE" sz="1200" dirty="0"/>
              <a:t>Remuneraciones, gastos de reclutamiento y ejecución de piloto</a:t>
            </a:r>
          </a:p>
        </p:txBody>
      </p:sp>
      <p:sp>
        <p:nvSpPr>
          <p:cNvPr id="20" name="CuadroTexto 19">
            <a:extLst>
              <a:ext uri="{FF2B5EF4-FFF2-40B4-BE49-F238E27FC236}">
                <a16:creationId xmlns:a16="http://schemas.microsoft.com/office/drawing/2014/main" id="{898EE328-36D3-D8D1-CAB6-48FC2606BBC8}"/>
              </a:ext>
            </a:extLst>
          </p:cNvPr>
          <p:cNvSpPr txBox="1"/>
          <p:nvPr/>
        </p:nvSpPr>
        <p:spPr>
          <a:xfrm>
            <a:off x="10079539" y="3264798"/>
            <a:ext cx="1219200" cy="276999"/>
          </a:xfrm>
          <a:prstGeom prst="rect">
            <a:avLst/>
          </a:prstGeom>
          <a:noFill/>
        </p:spPr>
        <p:txBody>
          <a:bodyPr wrap="square" rtlCol="0">
            <a:spAutoFit/>
          </a:bodyPr>
          <a:lstStyle/>
          <a:p>
            <a:pPr algn="ctr"/>
            <a:r>
              <a:rPr lang="es-PE" sz="1200" b="1" dirty="0"/>
              <a:t>6 meses</a:t>
            </a:r>
          </a:p>
        </p:txBody>
      </p:sp>
      <p:sp>
        <p:nvSpPr>
          <p:cNvPr id="21" name="CuadroTexto 20">
            <a:extLst>
              <a:ext uri="{FF2B5EF4-FFF2-40B4-BE49-F238E27FC236}">
                <a16:creationId xmlns:a16="http://schemas.microsoft.com/office/drawing/2014/main" id="{5AD77422-D181-A9A0-9835-19A55A43B181}"/>
              </a:ext>
            </a:extLst>
          </p:cNvPr>
          <p:cNvSpPr txBox="1"/>
          <p:nvPr/>
        </p:nvSpPr>
        <p:spPr>
          <a:xfrm>
            <a:off x="8437386" y="3259570"/>
            <a:ext cx="1221289" cy="276999"/>
          </a:xfrm>
          <a:prstGeom prst="rect">
            <a:avLst/>
          </a:prstGeom>
          <a:noFill/>
        </p:spPr>
        <p:txBody>
          <a:bodyPr wrap="square" rtlCol="0">
            <a:spAutoFit/>
          </a:bodyPr>
          <a:lstStyle/>
          <a:p>
            <a:pPr algn="ctr"/>
            <a:r>
              <a:rPr lang="es-PE" sz="1200" b="1" dirty="0"/>
              <a:t>4 meses</a:t>
            </a:r>
          </a:p>
        </p:txBody>
      </p:sp>
      <p:sp>
        <p:nvSpPr>
          <p:cNvPr id="22" name="CuadroTexto 21">
            <a:extLst>
              <a:ext uri="{FF2B5EF4-FFF2-40B4-BE49-F238E27FC236}">
                <a16:creationId xmlns:a16="http://schemas.microsoft.com/office/drawing/2014/main" id="{845CA234-923D-2D39-8EAD-45672F9E05A8}"/>
              </a:ext>
            </a:extLst>
          </p:cNvPr>
          <p:cNvSpPr txBox="1"/>
          <p:nvPr/>
        </p:nvSpPr>
        <p:spPr>
          <a:xfrm>
            <a:off x="6852318" y="3259570"/>
            <a:ext cx="1221289" cy="276999"/>
          </a:xfrm>
          <a:prstGeom prst="rect">
            <a:avLst/>
          </a:prstGeom>
          <a:noFill/>
        </p:spPr>
        <p:txBody>
          <a:bodyPr wrap="square" rtlCol="0">
            <a:spAutoFit/>
          </a:bodyPr>
          <a:lstStyle/>
          <a:p>
            <a:pPr algn="ctr"/>
            <a:r>
              <a:rPr lang="es-PE" sz="1200" b="1" dirty="0"/>
              <a:t>2 meses</a:t>
            </a:r>
          </a:p>
        </p:txBody>
      </p:sp>
      <p:sp>
        <p:nvSpPr>
          <p:cNvPr id="23" name="CuadroTexto 22">
            <a:extLst>
              <a:ext uri="{FF2B5EF4-FFF2-40B4-BE49-F238E27FC236}">
                <a16:creationId xmlns:a16="http://schemas.microsoft.com/office/drawing/2014/main" id="{D0041006-8627-D1F9-52E0-B1FC16F0777E}"/>
              </a:ext>
            </a:extLst>
          </p:cNvPr>
          <p:cNvSpPr txBox="1"/>
          <p:nvPr/>
        </p:nvSpPr>
        <p:spPr>
          <a:xfrm>
            <a:off x="6852317" y="4480992"/>
            <a:ext cx="1221289" cy="276999"/>
          </a:xfrm>
          <a:prstGeom prst="rect">
            <a:avLst/>
          </a:prstGeom>
          <a:noFill/>
        </p:spPr>
        <p:txBody>
          <a:bodyPr wrap="square" rtlCol="0">
            <a:spAutoFit/>
          </a:bodyPr>
          <a:lstStyle/>
          <a:p>
            <a:pPr algn="ctr"/>
            <a:r>
              <a:rPr lang="es-PE" sz="1200" b="1" dirty="0"/>
              <a:t>27,000 soles</a:t>
            </a:r>
          </a:p>
        </p:txBody>
      </p:sp>
      <p:sp>
        <p:nvSpPr>
          <p:cNvPr id="24" name="CuadroTexto 23">
            <a:extLst>
              <a:ext uri="{FF2B5EF4-FFF2-40B4-BE49-F238E27FC236}">
                <a16:creationId xmlns:a16="http://schemas.microsoft.com/office/drawing/2014/main" id="{B909E274-643B-44B0-D0FF-FF6BAA1C9C0B}"/>
              </a:ext>
            </a:extLst>
          </p:cNvPr>
          <p:cNvSpPr txBox="1"/>
          <p:nvPr/>
        </p:nvSpPr>
        <p:spPr>
          <a:xfrm>
            <a:off x="8448923" y="4480991"/>
            <a:ext cx="1221289" cy="276999"/>
          </a:xfrm>
          <a:prstGeom prst="rect">
            <a:avLst/>
          </a:prstGeom>
          <a:noFill/>
        </p:spPr>
        <p:txBody>
          <a:bodyPr wrap="square" rtlCol="0">
            <a:spAutoFit/>
          </a:bodyPr>
          <a:lstStyle/>
          <a:p>
            <a:pPr algn="ctr"/>
            <a:r>
              <a:rPr lang="es-PE" sz="1200" b="1" dirty="0"/>
              <a:t>35,000 soles</a:t>
            </a:r>
          </a:p>
        </p:txBody>
      </p:sp>
      <p:sp>
        <p:nvSpPr>
          <p:cNvPr id="25" name="CuadroTexto 24">
            <a:extLst>
              <a:ext uri="{FF2B5EF4-FFF2-40B4-BE49-F238E27FC236}">
                <a16:creationId xmlns:a16="http://schemas.microsoft.com/office/drawing/2014/main" id="{949844A1-89BE-8A07-B82C-799F1C517E7F}"/>
              </a:ext>
            </a:extLst>
          </p:cNvPr>
          <p:cNvSpPr txBox="1"/>
          <p:nvPr/>
        </p:nvSpPr>
        <p:spPr>
          <a:xfrm>
            <a:off x="10078494" y="4491037"/>
            <a:ext cx="1221289" cy="276999"/>
          </a:xfrm>
          <a:prstGeom prst="rect">
            <a:avLst/>
          </a:prstGeom>
          <a:noFill/>
        </p:spPr>
        <p:txBody>
          <a:bodyPr wrap="square" rtlCol="0">
            <a:spAutoFit/>
          </a:bodyPr>
          <a:lstStyle/>
          <a:p>
            <a:pPr algn="ctr"/>
            <a:r>
              <a:rPr lang="es-PE" sz="1200" b="1" dirty="0"/>
              <a:t>88,000 soles</a:t>
            </a:r>
          </a:p>
        </p:txBody>
      </p:sp>
    </p:spTree>
    <p:extLst>
      <p:ext uri="{BB962C8B-B14F-4D97-AF65-F5344CB8AC3E}">
        <p14:creationId xmlns:p14="http://schemas.microsoft.com/office/powerpoint/2010/main" val="327239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3122" y="856436"/>
            <a:ext cx="5723878" cy="443070"/>
          </a:xfrm>
          <a:prstGeom prst="rect">
            <a:avLst/>
          </a:prstGeom>
        </p:spPr>
        <p:txBody>
          <a:bodyPr vert="horz" wrap="square" lIns="0" tIns="12065" rIns="0" bIns="0" rtlCol="0">
            <a:spAutoFit/>
          </a:bodyPr>
          <a:lstStyle/>
          <a:p>
            <a:pPr marL="12700">
              <a:lnSpc>
                <a:spcPct val="100000"/>
              </a:lnSpc>
              <a:spcBef>
                <a:spcPts val="95"/>
              </a:spcBef>
              <a:tabLst>
                <a:tab pos="559435" algn="l"/>
              </a:tabLst>
            </a:pPr>
            <a:r>
              <a:rPr lang="es-PE" spc="-10" dirty="0"/>
              <a:t>POSIBLES APLICACIONES</a:t>
            </a:r>
            <a:endParaRPr spc="-10" dirty="0"/>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grpSp>
        <p:nvGrpSpPr>
          <p:cNvPr id="6" name="Grupo 5">
            <a:extLst>
              <a:ext uri="{FF2B5EF4-FFF2-40B4-BE49-F238E27FC236}">
                <a16:creationId xmlns:a16="http://schemas.microsoft.com/office/drawing/2014/main" id="{735A602B-FF9B-7412-58B0-20474D17F88F}"/>
              </a:ext>
            </a:extLst>
          </p:cNvPr>
          <p:cNvGrpSpPr/>
          <p:nvPr/>
        </p:nvGrpSpPr>
        <p:grpSpPr>
          <a:xfrm>
            <a:off x="8915400" y="6161641"/>
            <a:ext cx="2935553" cy="536448"/>
            <a:chOff x="8915400" y="6161641"/>
            <a:chExt cx="2935553" cy="536448"/>
          </a:xfrm>
        </p:grpSpPr>
        <p:pic>
          <p:nvPicPr>
            <p:cNvPr id="7" name="object 4">
              <a:extLst>
                <a:ext uri="{FF2B5EF4-FFF2-40B4-BE49-F238E27FC236}">
                  <a16:creationId xmlns:a16="http://schemas.microsoft.com/office/drawing/2014/main" id="{5A9E5DD8-CABA-32EB-CFEC-C2C062057FF0}"/>
                </a:ext>
              </a:extLst>
            </p:cNvPr>
            <p:cNvPicPr/>
            <p:nvPr/>
          </p:nvPicPr>
          <p:blipFill rotWithShape="1">
            <a:blip r:embed="rId2" cstate="print"/>
            <a:srcRect r="47646" b="1123"/>
            <a:stretch/>
          </p:blipFill>
          <p:spPr>
            <a:xfrm>
              <a:off x="8915400" y="6161641"/>
              <a:ext cx="1525524" cy="536448"/>
            </a:xfrm>
            <a:prstGeom prst="rect">
              <a:avLst/>
            </a:prstGeom>
          </p:spPr>
        </p:pic>
        <p:pic>
          <p:nvPicPr>
            <p:cNvPr id="8" name="Picture 4" descr="Siempre con el Pueblo - Gobierno Perú 2021 - 2026 Logo PNG Vector">
              <a:extLst>
                <a:ext uri="{FF2B5EF4-FFF2-40B4-BE49-F238E27FC236}">
                  <a16:creationId xmlns:a16="http://schemas.microsoft.com/office/drawing/2014/main" id="{77BA2DE0-8CDC-0601-7D17-87927D335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ángulo: esquinas redondeadas 9">
            <a:extLst>
              <a:ext uri="{FF2B5EF4-FFF2-40B4-BE49-F238E27FC236}">
                <a16:creationId xmlns:a16="http://schemas.microsoft.com/office/drawing/2014/main" id="{C2E3F2D9-EBFF-DEAD-999B-980A46AB22FF}"/>
              </a:ext>
            </a:extLst>
          </p:cNvPr>
          <p:cNvSpPr/>
          <p:nvPr/>
        </p:nvSpPr>
        <p:spPr>
          <a:xfrm>
            <a:off x="762000" y="1833238"/>
            <a:ext cx="9678924" cy="10729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A028E04E-78A4-8C3F-72CF-A44B992794C4}"/>
              </a:ext>
            </a:extLst>
          </p:cNvPr>
          <p:cNvSpPr/>
          <p:nvPr/>
        </p:nvSpPr>
        <p:spPr>
          <a:xfrm>
            <a:off x="762000" y="3276600"/>
            <a:ext cx="9678924" cy="757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esquinas redondeadas 11">
            <a:extLst>
              <a:ext uri="{FF2B5EF4-FFF2-40B4-BE49-F238E27FC236}">
                <a16:creationId xmlns:a16="http://schemas.microsoft.com/office/drawing/2014/main" id="{EBD382DD-84FF-7EF8-4CB2-F7F30EDCE263}"/>
              </a:ext>
            </a:extLst>
          </p:cNvPr>
          <p:cNvSpPr/>
          <p:nvPr/>
        </p:nvSpPr>
        <p:spPr>
          <a:xfrm>
            <a:off x="753122" y="4428666"/>
            <a:ext cx="9678925"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CuadroTexto 12">
            <a:extLst>
              <a:ext uri="{FF2B5EF4-FFF2-40B4-BE49-F238E27FC236}">
                <a16:creationId xmlns:a16="http://schemas.microsoft.com/office/drawing/2014/main" id="{B9A13530-BA51-3698-3104-08B8B11FA395}"/>
              </a:ext>
            </a:extLst>
          </p:cNvPr>
          <p:cNvSpPr txBox="1"/>
          <p:nvPr/>
        </p:nvSpPr>
        <p:spPr>
          <a:xfrm>
            <a:off x="914400" y="2004001"/>
            <a:ext cx="9140597" cy="707886"/>
          </a:xfrm>
          <a:prstGeom prst="rect">
            <a:avLst/>
          </a:prstGeom>
          <a:noFill/>
        </p:spPr>
        <p:txBody>
          <a:bodyPr wrap="square" rtlCol="0">
            <a:spAutoFit/>
          </a:bodyPr>
          <a:lstStyle/>
          <a:p>
            <a:r>
              <a:rPr lang="es-PE" sz="2000" b="1" dirty="0">
                <a:solidFill>
                  <a:schemeClr val="bg1"/>
                </a:solidFill>
                <a:latin typeface="Nunito Sans" pitchFamily="2" charset="0"/>
              </a:rPr>
              <a:t>Desarrollo de modelos predictivos para soporte a la decisión médica (Sepsis, Enfermedades Coronarias)</a:t>
            </a:r>
            <a:endParaRPr lang="es-PE" sz="2000" b="1" dirty="0">
              <a:solidFill>
                <a:schemeClr val="bg1"/>
              </a:solidFill>
            </a:endParaRPr>
          </a:p>
        </p:txBody>
      </p:sp>
      <p:sp>
        <p:nvSpPr>
          <p:cNvPr id="15" name="CuadroTexto 14">
            <a:extLst>
              <a:ext uri="{FF2B5EF4-FFF2-40B4-BE49-F238E27FC236}">
                <a16:creationId xmlns:a16="http://schemas.microsoft.com/office/drawing/2014/main" id="{1268BF94-725D-FF6A-215F-5AAD56A1681F}"/>
              </a:ext>
            </a:extLst>
          </p:cNvPr>
          <p:cNvSpPr txBox="1"/>
          <p:nvPr/>
        </p:nvSpPr>
        <p:spPr>
          <a:xfrm>
            <a:off x="914400" y="3404308"/>
            <a:ext cx="9372600" cy="400110"/>
          </a:xfrm>
          <a:prstGeom prst="rect">
            <a:avLst/>
          </a:prstGeom>
          <a:noFill/>
        </p:spPr>
        <p:txBody>
          <a:bodyPr wrap="square" rtlCol="0">
            <a:spAutoFit/>
          </a:bodyPr>
          <a:lstStyle/>
          <a:p>
            <a:r>
              <a:rPr lang="es-PE" sz="2000" b="1" dirty="0">
                <a:solidFill>
                  <a:schemeClr val="bg1"/>
                </a:solidFill>
                <a:latin typeface="Nunito Sans" pitchFamily="2" charset="0"/>
              </a:rPr>
              <a:t>Cribado para identificación de pacientes con mayor riesgo de hospitalización</a:t>
            </a:r>
            <a:endParaRPr lang="es-PE" sz="2000" b="1" dirty="0">
              <a:solidFill>
                <a:schemeClr val="bg1"/>
              </a:solidFill>
            </a:endParaRPr>
          </a:p>
        </p:txBody>
      </p:sp>
      <p:sp>
        <p:nvSpPr>
          <p:cNvPr id="16" name="CuadroTexto 15">
            <a:extLst>
              <a:ext uri="{FF2B5EF4-FFF2-40B4-BE49-F238E27FC236}">
                <a16:creationId xmlns:a16="http://schemas.microsoft.com/office/drawing/2014/main" id="{7952D406-710E-DF5C-3D94-02B414A4B687}"/>
              </a:ext>
            </a:extLst>
          </p:cNvPr>
          <p:cNvSpPr txBox="1"/>
          <p:nvPr/>
        </p:nvSpPr>
        <p:spPr>
          <a:xfrm>
            <a:off x="753311" y="4570023"/>
            <a:ext cx="9140597" cy="707886"/>
          </a:xfrm>
          <a:prstGeom prst="rect">
            <a:avLst/>
          </a:prstGeom>
          <a:noFill/>
        </p:spPr>
        <p:txBody>
          <a:bodyPr wrap="square" rtlCol="0">
            <a:spAutoFit/>
          </a:bodyPr>
          <a:lstStyle/>
          <a:p>
            <a:r>
              <a:rPr lang="es-PE" sz="2000" b="1" dirty="0">
                <a:solidFill>
                  <a:schemeClr val="bg1"/>
                </a:solidFill>
                <a:latin typeface="Nunito Sans" pitchFamily="2" charset="0"/>
              </a:rPr>
              <a:t>Monitoreo y detección de riesgo de eventos en pacientes con enfermedades crónicas (Diabetes, hipertensión)       Cuidado de la Salud en Casa</a:t>
            </a:r>
            <a:endParaRPr lang="es-PE" sz="2000" b="1" dirty="0">
              <a:solidFill>
                <a:schemeClr val="bg1"/>
              </a:solidFill>
            </a:endParaRPr>
          </a:p>
        </p:txBody>
      </p:sp>
      <p:sp>
        <p:nvSpPr>
          <p:cNvPr id="17" name="Flecha: a la derecha 16">
            <a:extLst>
              <a:ext uri="{FF2B5EF4-FFF2-40B4-BE49-F238E27FC236}">
                <a16:creationId xmlns:a16="http://schemas.microsoft.com/office/drawing/2014/main" id="{7BB35985-11AB-1999-C55D-6FD75744FB27}"/>
              </a:ext>
            </a:extLst>
          </p:cNvPr>
          <p:cNvSpPr/>
          <p:nvPr/>
        </p:nvSpPr>
        <p:spPr>
          <a:xfrm>
            <a:off x="4953000" y="5410201"/>
            <a:ext cx="304800" cy="76199"/>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068567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3122" y="856436"/>
            <a:ext cx="2294878" cy="443070"/>
          </a:xfrm>
          <a:prstGeom prst="rect">
            <a:avLst/>
          </a:prstGeom>
        </p:spPr>
        <p:txBody>
          <a:bodyPr vert="horz" wrap="square" lIns="0" tIns="12065" rIns="0" bIns="0" rtlCol="0">
            <a:spAutoFit/>
          </a:bodyPr>
          <a:lstStyle/>
          <a:p>
            <a:pPr marL="12700">
              <a:lnSpc>
                <a:spcPct val="100000"/>
              </a:lnSpc>
              <a:spcBef>
                <a:spcPts val="95"/>
              </a:spcBef>
              <a:tabLst>
                <a:tab pos="559435" algn="l"/>
              </a:tabLst>
            </a:pPr>
            <a:r>
              <a:rPr lang="es-PE" spc="-10" dirty="0"/>
              <a:t>IMPACTO</a:t>
            </a:r>
            <a:endParaRPr spc="-10" dirty="0"/>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grpSp>
        <p:nvGrpSpPr>
          <p:cNvPr id="6" name="Grupo 5">
            <a:extLst>
              <a:ext uri="{FF2B5EF4-FFF2-40B4-BE49-F238E27FC236}">
                <a16:creationId xmlns:a16="http://schemas.microsoft.com/office/drawing/2014/main" id="{735A602B-FF9B-7412-58B0-20474D17F88F}"/>
              </a:ext>
            </a:extLst>
          </p:cNvPr>
          <p:cNvGrpSpPr/>
          <p:nvPr/>
        </p:nvGrpSpPr>
        <p:grpSpPr>
          <a:xfrm>
            <a:off x="8915400" y="6161641"/>
            <a:ext cx="2935553" cy="536448"/>
            <a:chOff x="8915400" y="6161641"/>
            <a:chExt cx="2935553" cy="536448"/>
          </a:xfrm>
        </p:grpSpPr>
        <p:pic>
          <p:nvPicPr>
            <p:cNvPr id="7" name="object 4">
              <a:extLst>
                <a:ext uri="{FF2B5EF4-FFF2-40B4-BE49-F238E27FC236}">
                  <a16:creationId xmlns:a16="http://schemas.microsoft.com/office/drawing/2014/main" id="{5A9E5DD8-CABA-32EB-CFEC-C2C062057FF0}"/>
                </a:ext>
              </a:extLst>
            </p:cNvPr>
            <p:cNvPicPr/>
            <p:nvPr/>
          </p:nvPicPr>
          <p:blipFill rotWithShape="1">
            <a:blip r:embed="rId2" cstate="print"/>
            <a:srcRect r="47646" b="1123"/>
            <a:stretch/>
          </p:blipFill>
          <p:spPr>
            <a:xfrm>
              <a:off x="8915400" y="6161641"/>
              <a:ext cx="1525524" cy="536448"/>
            </a:xfrm>
            <a:prstGeom prst="rect">
              <a:avLst/>
            </a:prstGeom>
          </p:spPr>
        </p:pic>
        <p:pic>
          <p:nvPicPr>
            <p:cNvPr id="8" name="Picture 4" descr="Siempre con el Pueblo - Gobierno Perú 2021 - 2026 Logo PNG Vector">
              <a:extLst>
                <a:ext uri="{FF2B5EF4-FFF2-40B4-BE49-F238E27FC236}">
                  <a16:creationId xmlns:a16="http://schemas.microsoft.com/office/drawing/2014/main" id="{77BA2DE0-8CDC-0601-7D17-87927D335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ángulo: esquinas redondeadas 9">
            <a:extLst>
              <a:ext uri="{FF2B5EF4-FFF2-40B4-BE49-F238E27FC236}">
                <a16:creationId xmlns:a16="http://schemas.microsoft.com/office/drawing/2014/main" id="{C2E3F2D9-EBFF-DEAD-999B-980A46AB22FF}"/>
              </a:ext>
            </a:extLst>
          </p:cNvPr>
          <p:cNvSpPr/>
          <p:nvPr/>
        </p:nvSpPr>
        <p:spPr>
          <a:xfrm>
            <a:off x="762000" y="1833239"/>
            <a:ext cx="9678924"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esquinas redondeadas 10">
            <a:extLst>
              <a:ext uri="{FF2B5EF4-FFF2-40B4-BE49-F238E27FC236}">
                <a16:creationId xmlns:a16="http://schemas.microsoft.com/office/drawing/2014/main" id="{A028E04E-78A4-8C3F-72CF-A44B992794C4}"/>
              </a:ext>
            </a:extLst>
          </p:cNvPr>
          <p:cNvSpPr/>
          <p:nvPr/>
        </p:nvSpPr>
        <p:spPr>
          <a:xfrm>
            <a:off x="762000" y="3276600"/>
            <a:ext cx="9678924"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esquinas redondeadas 11">
            <a:extLst>
              <a:ext uri="{FF2B5EF4-FFF2-40B4-BE49-F238E27FC236}">
                <a16:creationId xmlns:a16="http://schemas.microsoft.com/office/drawing/2014/main" id="{EBD382DD-84FF-7EF8-4CB2-F7F30EDCE263}"/>
              </a:ext>
            </a:extLst>
          </p:cNvPr>
          <p:cNvSpPr/>
          <p:nvPr/>
        </p:nvSpPr>
        <p:spPr>
          <a:xfrm>
            <a:off x="758301" y="4800600"/>
            <a:ext cx="9678925"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CuadroTexto 12">
            <a:extLst>
              <a:ext uri="{FF2B5EF4-FFF2-40B4-BE49-F238E27FC236}">
                <a16:creationId xmlns:a16="http://schemas.microsoft.com/office/drawing/2014/main" id="{B9A13530-BA51-3698-3104-08B8B11FA395}"/>
              </a:ext>
            </a:extLst>
          </p:cNvPr>
          <p:cNvSpPr txBox="1"/>
          <p:nvPr/>
        </p:nvSpPr>
        <p:spPr>
          <a:xfrm>
            <a:off x="914400" y="2004001"/>
            <a:ext cx="9140597" cy="707886"/>
          </a:xfrm>
          <a:prstGeom prst="rect">
            <a:avLst/>
          </a:prstGeom>
          <a:noFill/>
        </p:spPr>
        <p:txBody>
          <a:bodyPr wrap="square" rtlCol="0">
            <a:spAutoFit/>
          </a:bodyPr>
          <a:lstStyle/>
          <a:p>
            <a:r>
              <a:rPr lang="es-PE" sz="2000" b="1" dirty="0">
                <a:solidFill>
                  <a:schemeClr val="bg1"/>
                </a:solidFill>
                <a:latin typeface="Nunito Sans" pitchFamily="2" charset="0"/>
              </a:rPr>
              <a:t>Reducción del tiempo requerido para obtención de datos para investigación (60 días a 3-4 días)             Mayor producción de investigación por año</a:t>
            </a:r>
            <a:endParaRPr lang="es-PE" sz="2000" b="1" dirty="0">
              <a:solidFill>
                <a:schemeClr val="bg1"/>
              </a:solidFill>
            </a:endParaRPr>
          </a:p>
        </p:txBody>
      </p:sp>
      <p:sp>
        <p:nvSpPr>
          <p:cNvPr id="14" name="Flecha: a la derecha 13">
            <a:extLst>
              <a:ext uri="{FF2B5EF4-FFF2-40B4-BE49-F238E27FC236}">
                <a16:creationId xmlns:a16="http://schemas.microsoft.com/office/drawing/2014/main" id="{DA274474-9AA4-46DD-8C58-1BD4F20AEBCC}"/>
              </a:ext>
            </a:extLst>
          </p:cNvPr>
          <p:cNvSpPr/>
          <p:nvPr/>
        </p:nvSpPr>
        <p:spPr>
          <a:xfrm>
            <a:off x="3505200" y="2438400"/>
            <a:ext cx="457200" cy="10061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a:extLst>
              <a:ext uri="{FF2B5EF4-FFF2-40B4-BE49-F238E27FC236}">
                <a16:creationId xmlns:a16="http://schemas.microsoft.com/office/drawing/2014/main" id="{1268BF94-725D-FF6A-215F-5AAD56A1681F}"/>
              </a:ext>
            </a:extLst>
          </p:cNvPr>
          <p:cNvSpPr txBox="1"/>
          <p:nvPr/>
        </p:nvSpPr>
        <p:spPr>
          <a:xfrm>
            <a:off x="914400" y="3404308"/>
            <a:ext cx="9372600" cy="707886"/>
          </a:xfrm>
          <a:prstGeom prst="rect">
            <a:avLst/>
          </a:prstGeom>
          <a:noFill/>
        </p:spPr>
        <p:txBody>
          <a:bodyPr wrap="square" rtlCol="0">
            <a:spAutoFit/>
          </a:bodyPr>
          <a:lstStyle/>
          <a:p>
            <a:r>
              <a:rPr lang="es-PE" sz="2000" b="1" dirty="0">
                <a:solidFill>
                  <a:schemeClr val="bg1"/>
                </a:solidFill>
                <a:latin typeface="Nunito Sans" pitchFamily="2" charset="0"/>
              </a:rPr>
              <a:t>Reducción de costos y reingresos, y aumento de la precisión en el diagnóstico por soporte a la decisión médica gracias a aplicación de Big Data en Salud</a:t>
            </a:r>
            <a:endParaRPr lang="es-PE" sz="2000" b="1" dirty="0">
              <a:solidFill>
                <a:schemeClr val="bg1"/>
              </a:solidFill>
            </a:endParaRPr>
          </a:p>
        </p:txBody>
      </p:sp>
      <p:sp>
        <p:nvSpPr>
          <p:cNvPr id="16" name="CuadroTexto 15">
            <a:extLst>
              <a:ext uri="{FF2B5EF4-FFF2-40B4-BE49-F238E27FC236}">
                <a16:creationId xmlns:a16="http://schemas.microsoft.com/office/drawing/2014/main" id="{7952D406-710E-DF5C-3D94-02B414A4B687}"/>
              </a:ext>
            </a:extLst>
          </p:cNvPr>
          <p:cNvSpPr txBox="1"/>
          <p:nvPr/>
        </p:nvSpPr>
        <p:spPr>
          <a:xfrm>
            <a:off x="884808" y="4941957"/>
            <a:ext cx="9140597" cy="707886"/>
          </a:xfrm>
          <a:prstGeom prst="rect">
            <a:avLst/>
          </a:prstGeom>
          <a:noFill/>
        </p:spPr>
        <p:txBody>
          <a:bodyPr wrap="square" rtlCol="0">
            <a:spAutoFit/>
          </a:bodyPr>
          <a:lstStyle/>
          <a:p>
            <a:r>
              <a:rPr lang="es-PE" sz="2000" b="1" dirty="0">
                <a:solidFill>
                  <a:schemeClr val="bg1"/>
                </a:solidFill>
                <a:latin typeface="Nunito Sans" pitchFamily="2" charset="0"/>
              </a:rPr>
              <a:t>Mayor adherencia a tratamiento para obesidad infantil              Reducción de la prevalencia de casos de obesidad infantil a nivel nacional (5 años) </a:t>
            </a:r>
            <a:endParaRPr lang="es-PE" sz="2000" b="1" dirty="0">
              <a:solidFill>
                <a:schemeClr val="bg1"/>
              </a:solidFill>
            </a:endParaRPr>
          </a:p>
        </p:txBody>
      </p:sp>
      <p:sp>
        <p:nvSpPr>
          <p:cNvPr id="17" name="Flecha: a la derecha 16">
            <a:extLst>
              <a:ext uri="{FF2B5EF4-FFF2-40B4-BE49-F238E27FC236}">
                <a16:creationId xmlns:a16="http://schemas.microsoft.com/office/drawing/2014/main" id="{7BB35985-11AB-1999-C55D-6FD75744FB27}"/>
              </a:ext>
            </a:extLst>
          </p:cNvPr>
          <p:cNvSpPr/>
          <p:nvPr/>
        </p:nvSpPr>
        <p:spPr>
          <a:xfrm>
            <a:off x="7620000" y="5065247"/>
            <a:ext cx="457200" cy="100614"/>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56770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3122" y="856436"/>
            <a:ext cx="6257278" cy="443070"/>
          </a:xfrm>
          <a:prstGeom prst="rect">
            <a:avLst/>
          </a:prstGeom>
        </p:spPr>
        <p:txBody>
          <a:bodyPr vert="horz" wrap="square" lIns="0" tIns="12065" rIns="0" bIns="0" rtlCol="0">
            <a:spAutoFit/>
          </a:bodyPr>
          <a:lstStyle/>
          <a:p>
            <a:pPr marL="12700">
              <a:lnSpc>
                <a:spcPct val="100000"/>
              </a:lnSpc>
              <a:spcBef>
                <a:spcPts val="95"/>
              </a:spcBef>
              <a:tabLst>
                <a:tab pos="559435" algn="l"/>
              </a:tabLst>
            </a:pPr>
            <a:r>
              <a:rPr lang="es-PE" spc="-10" dirty="0"/>
              <a:t>VISIÓN A MEDIANO PLAZO</a:t>
            </a:r>
            <a:endParaRPr spc="-10" dirty="0"/>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grpSp>
        <p:nvGrpSpPr>
          <p:cNvPr id="6" name="Grupo 5">
            <a:extLst>
              <a:ext uri="{FF2B5EF4-FFF2-40B4-BE49-F238E27FC236}">
                <a16:creationId xmlns:a16="http://schemas.microsoft.com/office/drawing/2014/main" id="{735A602B-FF9B-7412-58B0-20474D17F88F}"/>
              </a:ext>
            </a:extLst>
          </p:cNvPr>
          <p:cNvGrpSpPr/>
          <p:nvPr/>
        </p:nvGrpSpPr>
        <p:grpSpPr>
          <a:xfrm>
            <a:off x="8915400" y="6161641"/>
            <a:ext cx="2935553" cy="536448"/>
            <a:chOff x="8915400" y="6161641"/>
            <a:chExt cx="2935553" cy="536448"/>
          </a:xfrm>
        </p:grpSpPr>
        <p:pic>
          <p:nvPicPr>
            <p:cNvPr id="7" name="object 4">
              <a:extLst>
                <a:ext uri="{FF2B5EF4-FFF2-40B4-BE49-F238E27FC236}">
                  <a16:creationId xmlns:a16="http://schemas.microsoft.com/office/drawing/2014/main" id="{5A9E5DD8-CABA-32EB-CFEC-C2C062057FF0}"/>
                </a:ext>
              </a:extLst>
            </p:cNvPr>
            <p:cNvPicPr/>
            <p:nvPr/>
          </p:nvPicPr>
          <p:blipFill rotWithShape="1">
            <a:blip r:embed="rId2" cstate="print"/>
            <a:srcRect r="47646" b="1123"/>
            <a:stretch/>
          </p:blipFill>
          <p:spPr>
            <a:xfrm>
              <a:off x="8915400" y="6161641"/>
              <a:ext cx="1525524" cy="536448"/>
            </a:xfrm>
            <a:prstGeom prst="rect">
              <a:avLst/>
            </a:prstGeom>
          </p:spPr>
        </p:pic>
        <p:pic>
          <p:nvPicPr>
            <p:cNvPr id="8" name="Picture 4" descr="Siempre con el Pueblo - Gobierno Perú 2021 - 2026 Logo PNG Vector">
              <a:extLst>
                <a:ext uri="{FF2B5EF4-FFF2-40B4-BE49-F238E27FC236}">
                  <a16:creationId xmlns:a16="http://schemas.microsoft.com/office/drawing/2014/main" id="{77BA2DE0-8CDC-0601-7D17-87927D335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ángulo: esquinas redondeadas 9">
            <a:extLst>
              <a:ext uri="{FF2B5EF4-FFF2-40B4-BE49-F238E27FC236}">
                <a16:creationId xmlns:a16="http://schemas.microsoft.com/office/drawing/2014/main" id="{C2E3F2D9-EBFF-DEAD-999B-980A46AB22FF}"/>
              </a:ext>
            </a:extLst>
          </p:cNvPr>
          <p:cNvSpPr/>
          <p:nvPr/>
        </p:nvSpPr>
        <p:spPr>
          <a:xfrm>
            <a:off x="832945" y="1828800"/>
            <a:ext cx="9678924" cy="3806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CuadroTexto 14">
            <a:extLst>
              <a:ext uri="{FF2B5EF4-FFF2-40B4-BE49-F238E27FC236}">
                <a16:creationId xmlns:a16="http://schemas.microsoft.com/office/drawing/2014/main" id="{1268BF94-725D-FF6A-215F-5AAD56A1681F}"/>
              </a:ext>
            </a:extLst>
          </p:cNvPr>
          <p:cNvSpPr txBox="1"/>
          <p:nvPr/>
        </p:nvSpPr>
        <p:spPr>
          <a:xfrm>
            <a:off x="995629" y="1939169"/>
            <a:ext cx="9372600" cy="3539430"/>
          </a:xfrm>
          <a:prstGeom prst="rect">
            <a:avLst/>
          </a:prstGeom>
          <a:noFill/>
        </p:spPr>
        <p:txBody>
          <a:bodyPr wrap="square" rtlCol="0">
            <a:spAutoFit/>
          </a:bodyPr>
          <a:lstStyle/>
          <a:p>
            <a:pPr algn="just"/>
            <a:r>
              <a:rPr lang="es-PE" sz="3200" b="1" dirty="0">
                <a:solidFill>
                  <a:schemeClr val="bg1"/>
                </a:solidFill>
              </a:rPr>
              <a:t>Ser el primer instituto público de salud del Perú que implemente un  </a:t>
            </a:r>
            <a:r>
              <a:rPr lang="es-PE" sz="3200" b="1" i="1" dirty="0" err="1">
                <a:solidFill>
                  <a:schemeClr val="bg1"/>
                </a:solidFill>
              </a:rPr>
              <a:t>Clinical</a:t>
            </a:r>
            <a:r>
              <a:rPr lang="es-PE" sz="3200" b="1" i="1" dirty="0">
                <a:solidFill>
                  <a:schemeClr val="bg1"/>
                </a:solidFill>
              </a:rPr>
              <a:t> Data </a:t>
            </a:r>
            <a:r>
              <a:rPr lang="es-PE" sz="3200" b="1" i="1" dirty="0" err="1">
                <a:solidFill>
                  <a:schemeClr val="bg1"/>
                </a:solidFill>
              </a:rPr>
              <a:t>Mart</a:t>
            </a:r>
            <a:r>
              <a:rPr lang="es-PE" sz="3200" b="1" i="1" dirty="0">
                <a:solidFill>
                  <a:schemeClr val="bg1"/>
                </a:solidFill>
              </a:rPr>
              <a:t> </a:t>
            </a:r>
            <a:r>
              <a:rPr lang="es-PE" sz="3200" b="1" dirty="0">
                <a:solidFill>
                  <a:schemeClr val="bg1"/>
                </a:solidFill>
              </a:rPr>
              <a:t>a partir de registros clínicos electrónicos para desarrollar investigación biomédica usando métodos de vanguardia –tales como Big Data, Inteligencia Artificial, etc.– para fortalecer la toma de  decisiones basadas en evidencia de EsSalud.</a:t>
            </a:r>
          </a:p>
        </p:txBody>
      </p:sp>
    </p:spTree>
    <p:extLst>
      <p:ext uri="{BB962C8B-B14F-4D97-AF65-F5344CB8AC3E}">
        <p14:creationId xmlns:p14="http://schemas.microsoft.com/office/powerpoint/2010/main" val="2489388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50F83D4-7197-FA44-1D21-8718EF5A21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2416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385C4E62-0EBB-5CE8-8965-6ECBE9ED860C}"/>
              </a:ext>
            </a:extLst>
          </p:cNvPr>
          <p:cNvGrpSpPr/>
          <p:nvPr/>
        </p:nvGrpSpPr>
        <p:grpSpPr>
          <a:xfrm>
            <a:off x="0" y="0"/>
            <a:ext cx="12191999" cy="6857996"/>
            <a:chOff x="0" y="0"/>
            <a:chExt cx="12191999" cy="6857996"/>
          </a:xfrm>
        </p:grpSpPr>
        <p:pic>
          <p:nvPicPr>
            <p:cNvPr id="2" name="object 2"/>
            <p:cNvPicPr/>
            <p:nvPr/>
          </p:nvPicPr>
          <p:blipFill>
            <a:blip r:embed="rId2" cstate="print"/>
            <a:stretch>
              <a:fillRect/>
            </a:stretch>
          </p:blipFill>
          <p:spPr>
            <a:xfrm>
              <a:off x="0" y="0"/>
              <a:ext cx="12191999" cy="6857996"/>
            </a:xfrm>
            <a:prstGeom prst="rect">
              <a:avLst/>
            </a:prstGeom>
          </p:spPr>
        </p:pic>
        <p:pic>
          <p:nvPicPr>
            <p:cNvPr id="4" name="object 4"/>
            <p:cNvPicPr/>
            <p:nvPr/>
          </p:nvPicPr>
          <p:blipFill>
            <a:blip r:embed="rId3" cstate="print"/>
            <a:stretch>
              <a:fillRect/>
            </a:stretch>
          </p:blipFill>
          <p:spPr>
            <a:xfrm>
              <a:off x="2743200" y="2842258"/>
              <a:ext cx="3761231" cy="1173480"/>
            </a:xfrm>
            <a:prstGeom prst="rect">
              <a:avLst/>
            </a:prstGeom>
          </p:spPr>
        </p:pic>
        <p:pic>
          <p:nvPicPr>
            <p:cNvPr id="2050" name="Picture 2" descr="Acerca del Repositorio Geofísico Nacional">
              <a:extLst>
                <a:ext uri="{FF2B5EF4-FFF2-40B4-BE49-F238E27FC236}">
                  <a16:creationId xmlns:a16="http://schemas.microsoft.com/office/drawing/2014/main" id="{E1775A7C-DED8-A1FC-58DE-2F3CF63492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3113931"/>
              <a:ext cx="2347912" cy="87601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9850ADFC-BECE-4B44-13BB-75B6F995C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371600"/>
            <a:ext cx="8013763" cy="4454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D9577930-350C-16C3-AA8A-D1D376398B2E}"/>
              </a:ext>
            </a:extLst>
          </p:cNvPr>
          <p:cNvSpPr/>
          <p:nvPr/>
        </p:nvSpPr>
        <p:spPr>
          <a:xfrm>
            <a:off x="7939809" y="1420146"/>
            <a:ext cx="2880591" cy="346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Título 7">
            <a:extLst>
              <a:ext uri="{FF2B5EF4-FFF2-40B4-BE49-F238E27FC236}">
                <a16:creationId xmlns:a16="http://schemas.microsoft.com/office/drawing/2014/main" id="{C2821B48-3BA3-496A-9B94-CA8312385A50}"/>
              </a:ext>
            </a:extLst>
          </p:cNvPr>
          <p:cNvSpPr>
            <a:spLocks noGrp="1"/>
          </p:cNvSpPr>
          <p:nvPr>
            <p:ph type="title"/>
          </p:nvPr>
        </p:nvSpPr>
        <p:spPr>
          <a:xfrm>
            <a:off x="578255" y="493646"/>
            <a:ext cx="2469745" cy="497134"/>
          </a:xfrm>
        </p:spPr>
        <p:txBody>
          <a:bodyPr/>
          <a:lstStyle/>
          <a:p>
            <a:r>
              <a:rPr lang="es-PE" spc="-10" dirty="0"/>
              <a:t>ESTRATEGIA</a:t>
            </a:r>
            <a:br>
              <a:rPr lang="es-PE" sz="2800" dirty="0">
                <a:latin typeface="Tahoma"/>
                <a:cs typeface="Tahoma"/>
              </a:rPr>
            </a:br>
            <a:endParaRPr lang="es-PE" dirty="0"/>
          </a:p>
        </p:txBody>
      </p:sp>
      <p:pic>
        <p:nvPicPr>
          <p:cNvPr id="15" name="Marcador de contenido 14">
            <a:extLst>
              <a:ext uri="{FF2B5EF4-FFF2-40B4-BE49-F238E27FC236}">
                <a16:creationId xmlns:a16="http://schemas.microsoft.com/office/drawing/2014/main" id="{29EA4090-8F86-4762-AA3B-DE88C6EDEA3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33705" y="3305092"/>
            <a:ext cx="1903475" cy="587539"/>
          </a:xfrm>
        </p:spPr>
      </p:pic>
      <p:sp>
        <p:nvSpPr>
          <p:cNvPr id="16" name="Rectángulo 15">
            <a:extLst>
              <a:ext uri="{FF2B5EF4-FFF2-40B4-BE49-F238E27FC236}">
                <a16:creationId xmlns:a16="http://schemas.microsoft.com/office/drawing/2014/main" id="{181F8459-8B4D-4218-9FA9-6CE290E8D353}"/>
              </a:ext>
            </a:extLst>
          </p:cNvPr>
          <p:cNvSpPr/>
          <p:nvPr/>
        </p:nvSpPr>
        <p:spPr>
          <a:xfrm>
            <a:off x="3276600" y="3269896"/>
            <a:ext cx="533400" cy="2577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3" name="Grupo 2">
            <a:extLst>
              <a:ext uri="{FF2B5EF4-FFF2-40B4-BE49-F238E27FC236}">
                <a16:creationId xmlns:a16="http://schemas.microsoft.com/office/drawing/2014/main" id="{017A05F0-D8F4-DB58-AD96-4659819B9256}"/>
              </a:ext>
            </a:extLst>
          </p:cNvPr>
          <p:cNvGrpSpPr/>
          <p:nvPr/>
        </p:nvGrpSpPr>
        <p:grpSpPr>
          <a:xfrm>
            <a:off x="8915400" y="6161641"/>
            <a:ext cx="2935553" cy="536448"/>
            <a:chOff x="8915400" y="6161641"/>
            <a:chExt cx="2935553" cy="536448"/>
          </a:xfrm>
        </p:grpSpPr>
        <p:pic>
          <p:nvPicPr>
            <p:cNvPr id="4" name="object 4">
              <a:extLst>
                <a:ext uri="{FF2B5EF4-FFF2-40B4-BE49-F238E27FC236}">
                  <a16:creationId xmlns:a16="http://schemas.microsoft.com/office/drawing/2014/main" id="{85904B8B-13FA-50E2-6A43-BAA6C6DAE6AB}"/>
                </a:ext>
              </a:extLst>
            </p:cNvPr>
            <p:cNvPicPr/>
            <p:nvPr/>
          </p:nvPicPr>
          <p:blipFill rotWithShape="1">
            <a:blip r:embed="rId4" cstate="print"/>
            <a:srcRect r="47646" b="1123"/>
            <a:stretch/>
          </p:blipFill>
          <p:spPr>
            <a:xfrm>
              <a:off x="8915400" y="6161641"/>
              <a:ext cx="1525524" cy="536448"/>
            </a:xfrm>
            <a:prstGeom prst="rect">
              <a:avLst/>
            </a:prstGeom>
          </p:spPr>
        </p:pic>
        <p:pic>
          <p:nvPicPr>
            <p:cNvPr id="5" name="Picture 4" descr="Siempre con el Pueblo - Gobierno Perú 2021 - 2026 Logo PNG Vector">
              <a:extLst>
                <a:ext uri="{FF2B5EF4-FFF2-40B4-BE49-F238E27FC236}">
                  <a16:creationId xmlns:a16="http://schemas.microsoft.com/office/drawing/2014/main" id="{0419EEF8-70D5-62C2-769B-E69590D90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ángulo 6">
            <a:extLst>
              <a:ext uri="{FF2B5EF4-FFF2-40B4-BE49-F238E27FC236}">
                <a16:creationId xmlns:a16="http://schemas.microsoft.com/office/drawing/2014/main" id="{F45872B0-4015-D2FA-D614-BE58D4846AB2}"/>
              </a:ext>
            </a:extLst>
          </p:cNvPr>
          <p:cNvSpPr/>
          <p:nvPr/>
        </p:nvSpPr>
        <p:spPr>
          <a:xfrm>
            <a:off x="7391400" y="3200400"/>
            <a:ext cx="1143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CuadroTexto 8">
            <a:extLst>
              <a:ext uri="{FF2B5EF4-FFF2-40B4-BE49-F238E27FC236}">
                <a16:creationId xmlns:a16="http://schemas.microsoft.com/office/drawing/2014/main" id="{CA46D00A-63AD-0AE1-5A84-B48D430D6B31}"/>
              </a:ext>
            </a:extLst>
          </p:cNvPr>
          <p:cNvSpPr txBox="1"/>
          <p:nvPr/>
        </p:nvSpPr>
        <p:spPr>
          <a:xfrm>
            <a:off x="7352723" y="3225659"/>
            <a:ext cx="1220354" cy="346249"/>
          </a:xfrm>
          <a:prstGeom prst="rect">
            <a:avLst/>
          </a:prstGeom>
          <a:noFill/>
        </p:spPr>
        <p:txBody>
          <a:bodyPr wrap="square" rtlCol="0">
            <a:spAutoFit/>
          </a:bodyPr>
          <a:lstStyle/>
          <a:p>
            <a:r>
              <a:rPr lang="es-PE" sz="1650" dirty="0"/>
              <a:t>Archivo CSV</a:t>
            </a:r>
          </a:p>
        </p:txBody>
      </p:sp>
      <p:sp>
        <p:nvSpPr>
          <p:cNvPr id="10" name="CuadroTexto 9">
            <a:extLst>
              <a:ext uri="{FF2B5EF4-FFF2-40B4-BE49-F238E27FC236}">
                <a16:creationId xmlns:a16="http://schemas.microsoft.com/office/drawing/2014/main" id="{56A65DE9-FFD8-BF5F-E84F-5F0A36B615FF}"/>
              </a:ext>
            </a:extLst>
          </p:cNvPr>
          <p:cNvSpPr txBox="1"/>
          <p:nvPr/>
        </p:nvSpPr>
        <p:spPr>
          <a:xfrm>
            <a:off x="7869775" y="1383315"/>
            <a:ext cx="3020657" cy="307777"/>
          </a:xfrm>
          <a:prstGeom prst="rect">
            <a:avLst/>
          </a:prstGeom>
          <a:noFill/>
        </p:spPr>
        <p:txBody>
          <a:bodyPr wrap="square" rtlCol="0">
            <a:spAutoFit/>
          </a:bodyPr>
          <a:lstStyle/>
          <a:p>
            <a:r>
              <a:rPr lang="es-PE" sz="1400" dirty="0"/>
              <a:t>Flujos actuales de extracción de datos</a:t>
            </a:r>
          </a:p>
        </p:txBody>
      </p:sp>
      <p:sp>
        <p:nvSpPr>
          <p:cNvPr id="13" name="CuadroTexto 12">
            <a:extLst>
              <a:ext uri="{FF2B5EF4-FFF2-40B4-BE49-F238E27FC236}">
                <a16:creationId xmlns:a16="http://schemas.microsoft.com/office/drawing/2014/main" id="{BBDFE5FF-7135-3E82-7A4D-FB19D10AFC38}"/>
              </a:ext>
            </a:extLst>
          </p:cNvPr>
          <p:cNvSpPr txBox="1"/>
          <p:nvPr/>
        </p:nvSpPr>
        <p:spPr>
          <a:xfrm>
            <a:off x="3278909" y="3252612"/>
            <a:ext cx="609600" cy="346249"/>
          </a:xfrm>
          <a:prstGeom prst="rect">
            <a:avLst/>
          </a:prstGeom>
          <a:noFill/>
        </p:spPr>
        <p:txBody>
          <a:bodyPr wrap="square" rtlCol="0">
            <a:spAutoFit/>
          </a:bodyPr>
          <a:lstStyle/>
          <a:p>
            <a:r>
              <a:rPr lang="es-PE" sz="1650" dirty="0"/>
              <a:t>HCE</a:t>
            </a:r>
          </a:p>
        </p:txBody>
      </p:sp>
      <p:sp>
        <p:nvSpPr>
          <p:cNvPr id="14" name="Rectángulo 13">
            <a:extLst>
              <a:ext uri="{FF2B5EF4-FFF2-40B4-BE49-F238E27FC236}">
                <a16:creationId xmlns:a16="http://schemas.microsoft.com/office/drawing/2014/main" id="{C40FBA9B-38F7-B418-2D9A-FA272ADE8A4B}"/>
              </a:ext>
            </a:extLst>
          </p:cNvPr>
          <p:cNvSpPr/>
          <p:nvPr/>
        </p:nvSpPr>
        <p:spPr>
          <a:xfrm>
            <a:off x="6407181" y="4208462"/>
            <a:ext cx="1143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E5F1E5F5-FF74-5217-6313-48B9E4B2D0AD}"/>
              </a:ext>
            </a:extLst>
          </p:cNvPr>
          <p:cNvSpPr txBox="1"/>
          <p:nvPr/>
        </p:nvSpPr>
        <p:spPr>
          <a:xfrm>
            <a:off x="6297131" y="4187737"/>
            <a:ext cx="1276534" cy="523220"/>
          </a:xfrm>
          <a:prstGeom prst="rect">
            <a:avLst/>
          </a:prstGeom>
          <a:noFill/>
        </p:spPr>
        <p:txBody>
          <a:bodyPr wrap="square" rtlCol="0">
            <a:spAutoFit/>
          </a:bodyPr>
          <a:lstStyle/>
          <a:p>
            <a:pPr algn="ctr"/>
            <a:r>
              <a:rPr lang="es-PE" sz="1400" dirty="0"/>
              <a:t>Búsqueda en SQL</a:t>
            </a:r>
          </a:p>
        </p:txBody>
      </p:sp>
      <p:sp>
        <p:nvSpPr>
          <p:cNvPr id="18" name="Rectángulo 17">
            <a:extLst>
              <a:ext uri="{FF2B5EF4-FFF2-40B4-BE49-F238E27FC236}">
                <a16:creationId xmlns:a16="http://schemas.microsoft.com/office/drawing/2014/main" id="{3E30F809-F83A-DDFD-77FF-3090E56E6FFD}"/>
              </a:ext>
            </a:extLst>
          </p:cNvPr>
          <p:cNvSpPr/>
          <p:nvPr/>
        </p:nvSpPr>
        <p:spPr>
          <a:xfrm>
            <a:off x="8630619" y="4233120"/>
            <a:ext cx="759693" cy="523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CuadroTexto 18">
            <a:extLst>
              <a:ext uri="{FF2B5EF4-FFF2-40B4-BE49-F238E27FC236}">
                <a16:creationId xmlns:a16="http://schemas.microsoft.com/office/drawing/2014/main" id="{FC9FA3F6-2BB1-15E4-7C04-9569BCFF4145}"/>
              </a:ext>
            </a:extLst>
          </p:cNvPr>
          <p:cNvSpPr txBox="1"/>
          <p:nvPr/>
        </p:nvSpPr>
        <p:spPr>
          <a:xfrm>
            <a:off x="8372198" y="4187737"/>
            <a:ext cx="1276534" cy="523220"/>
          </a:xfrm>
          <a:prstGeom prst="rect">
            <a:avLst/>
          </a:prstGeom>
          <a:noFill/>
        </p:spPr>
        <p:txBody>
          <a:bodyPr wrap="square" rtlCol="0">
            <a:spAutoFit/>
          </a:bodyPr>
          <a:lstStyle/>
          <a:p>
            <a:pPr algn="ctr"/>
            <a:r>
              <a:rPr lang="es-PE" sz="1400" dirty="0"/>
              <a:t>Formato &amp; Carga</a:t>
            </a:r>
          </a:p>
        </p:txBody>
      </p:sp>
      <p:sp>
        <p:nvSpPr>
          <p:cNvPr id="20" name="Rectángulo 19">
            <a:extLst>
              <a:ext uri="{FF2B5EF4-FFF2-40B4-BE49-F238E27FC236}">
                <a16:creationId xmlns:a16="http://schemas.microsoft.com/office/drawing/2014/main" id="{A0672EB7-34E2-9450-05FB-BF5891C74A69}"/>
              </a:ext>
            </a:extLst>
          </p:cNvPr>
          <p:cNvSpPr/>
          <p:nvPr/>
        </p:nvSpPr>
        <p:spPr>
          <a:xfrm>
            <a:off x="4191000" y="3740231"/>
            <a:ext cx="1143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CuadroTexto 21">
            <a:extLst>
              <a:ext uri="{FF2B5EF4-FFF2-40B4-BE49-F238E27FC236}">
                <a16:creationId xmlns:a16="http://schemas.microsoft.com/office/drawing/2014/main" id="{45C30D56-B676-24B5-8F0D-CC5FC9F99A65}"/>
              </a:ext>
            </a:extLst>
          </p:cNvPr>
          <p:cNvSpPr txBox="1"/>
          <p:nvPr/>
        </p:nvSpPr>
        <p:spPr>
          <a:xfrm>
            <a:off x="4082964" y="3527672"/>
            <a:ext cx="1359071" cy="523220"/>
          </a:xfrm>
          <a:prstGeom prst="rect">
            <a:avLst/>
          </a:prstGeom>
          <a:noFill/>
        </p:spPr>
        <p:txBody>
          <a:bodyPr wrap="square" rtlCol="0">
            <a:spAutoFit/>
          </a:bodyPr>
          <a:lstStyle/>
          <a:p>
            <a:pPr algn="ctr"/>
            <a:r>
              <a:rPr lang="es-PE" sz="1400" dirty="0"/>
              <a:t>Actualizaciones periódicas</a:t>
            </a:r>
          </a:p>
        </p:txBody>
      </p:sp>
      <p:sp>
        <p:nvSpPr>
          <p:cNvPr id="23" name="Rectángulo 22">
            <a:extLst>
              <a:ext uri="{FF2B5EF4-FFF2-40B4-BE49-F238E27FC236}">
                <a16:creationId xmlns:a16="http://schemas.microsoft.com/office/drawing/2014/main" id="{21339A2B-EC12-2152-100E-00B1E214723D}"/>
              </a:ext>
            </a:extLst>
          </p:cNvPr>
          <p:cNvSpPr/>
          <p:nvPr/>
        </p:nvSpPr>
        <p:spPr>
          <a:xfrm>
            <a:off x="7467600" y="1825814"/>
            <a:ext cx="1893671"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CuadroTexto 23">
            <a:extLst>
              <a:ext uri="{FF2B5EF4-FFF2-40B4-BE49-F238E27FC236}">
                <a16:creationId xmlns:a16="http://schemas.microsoft.com/office/drawing/2014/main" id="{CBD8CD84-CDD0-B294-D492-B80F18590365}"/>
              </a:ext>
            </a:extLst>
          </p:cNvPr>
          <p:cNvSpPr txBox="1"/>
          <p:nvPr/>
        </p:nvSpPr>
        <p:spPr>
          <a:xfrm>
            <a:off x="7672064" y="1841109"/>
            <a:ext cx="2676802" cy="346249"/>
          </a:xfrm>
          <a:prstGeom prst="rect">
            <a:avLst/>
          </a:prstGeom>
          <a:noFill/>
        </p:spPr>
        <p:txBody>
          <a:bodyPr wrap="square" rtlCol="0">
            <a:spAutoFit/>
          </a:bodyPr>
          <a:lstStyle/>
          <a:p>
            <a:r>
              <a:rPr lang="es-PE" sz="1650" dirty="0"/>
              <a:t>Extracción manual de datos</a:t>
            </a:r>
          </a:p>
        </p:txBody>
      </p:sp>
      <p:sp>
        <p:nvSpPr>
          <p:cNvPr id="25" name="Rectángulo 24">
            <a:extLst>
              <a:ext uri="{FF2B5EF4-FFF2-40B4-BE49-F238E27FC236}">
                <a16:creationId xmlns:a16="http://schemas.microsoft.com/office/drawing/2014/main" id="{8FF40A23-527B-5A01-46A7-AEA87B8F5FD5}"/>
              </a:ext>
            </a:extLst>
          </p:cNvPr>
          <p:cNvSpPr/>
          <p:nvPr/>
        </p:nvSpPr>
        <p:spPr>
          <a:xfrm>
            <a:off x="3636818" y="1825814"/>
            <a:ext cx="1143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CuadroTexto 25">
            <a:extLst>
              <a:ext uri="{FF2B5EF4-FFF2-40B4-BE49-F238E27FC236}">
                <a16:creationId xmlns:a16="http://schemas.microsoft.com/office/drawing/2014/main" id="{06EBB838-C40B-9ABB-29B1-A2AB7CF83838}"/>
              </a:ext>
            </a:extLst>
          </p:cNvPr>
          <p:cNvSpPr txBox="1"/>
          <p:nvPr/>
        </p:nvSpPr>
        <p:spPr>
          <a:xfrm>
            <a:off x="3556393" y="1824288"/>
            <a:ext cx="1600200" cy="346249"/>
          </a:xfrm>
          <a:prstGeom prst="rect">
            <a:avLst/>
          </a:prstGeom>
          <a:noFill/>
        </p:spPr>
        <p:txBody>
          <a:bodyPr wrap="square" rtlCol="0">
            <a:spAutoFit/>
          </a:bodyPr>
          <a:lstStyle/>
          <a:p>
            <a:r>
              <a:rPr lang="es-PE" sz="1650" dirty="0"/>
              <a:t>Buscador HCE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2359" y="625221"/>
            <a:ext cx="10546965" cy="873957"/>
          </a:xfrm>
          <a:prstGeom prst="rect">
            <a:avLst/>
          </a:prstGeom>
        </p:spPr>
        <p:txBody>
          <a:bodyPr vert="horz" wrap="square" lIns="0" tIns="12065" rIns="0" bIns="0" rtlCol="0">
            <a:spAutoFit/>
          </a:bodyPr>
          <a:lstStyle/>
          <a:p>
            <a:pPr marL="12700" algn="ctr">
              <a:lnSpc>
                <a:spcPct val="100000"/>
              </a:lnSpc>
              <a:spcBef>
                <a:spcPts val="95"/>
              </a:spcBef>
              <a:tabLst>
                <a:tab pos="926465" algn="l"/>
              </a:tabLst>
            </a:pPr>
            <a:r>
              <a:rPr lang="es-PE" sz="2800" b="1" spc="-10" dirty="0">
                <a:solidFill>
                  <a:srgbClr val="0055B8"/>
                </a:solidFill>
                <a:latin typeface="Tahoma"/>
                <a:cs typeface="Tahoma"/>
              </a:rPr>
              <a:t>NECESIDADES IDENTIFICADAS DE GESTIÓN Y USO DE DATOS PARA INVESTIGACIÓN</a:t>
            </a:r>
            <a:endParaRPr sz="2800" dirty="0">
              <a:latin typeface="Tahoma"/>
              <a:cs typeface="Tahoma"/>
            </a:endParaRPr>
          </a:p>
        </p:txBody>
      </p:sp>
      <p:sp>
        <p:nvSpPr>
          <p:cNvPr id="3" name="object 3"/>
          <p:cNvSpPr/>
          <p:nvPr/>
        </p:nvSpPr>
        <p:spPr>
          <a:xfrm>
            <a:off x="623316" y="0"/>
            <a:ext cx="2519680" cy="71755"/>
          </a:xfrm>
          <a:custGeom>
            <a:avLst/>
            <a:gdLst/>
            <a:ahLst/>
            <a:cxnLst/>
            <a:rect l="l" t="t" r="r" b="b"/>
            <a:pathLst>
              <a:path w="2519680" h="71755">
                <a:moveTo>
                  <a:pt x="2519172" y="0"/>
                </a:moveTo>
                <a:lnTo>
                  <a:pt x="0" y="0"/>
                </a:lnTo>
                <a:lnTo>
                  <a:pt x="0" y="71627"/>
                </a:lnTo>
                <a:lnTo>
                  <a:pt x="2519172" y="71627"/>
                </a:lnTo>
                <a:lnTo>
                  <a:pt x="2519172" y="0"/>
                </a:lnTo>
                <a:close/>
              </a:path>
            </a:pathLst>
          </a:custGeom>
          <a:solidFill>
            <a:srgbClr val="00D2F6"/>
          </a:solidFill>
        </p:spPr>
        <p:txBody>
          <a:bodyPr wrap="square" lIns="0" tIns="0" rIns="0" bIns="0" rtlCol="0"/>
          <a:lstStyle/>
          <a:p>
            <a:endParaRPr/>
          </a:p>
        </p:txBody>
      </p:sp>
      <p:grpSp>
        <p:nvGrpSpPr>
          <p:cNvPr id="12" name="Grupo 11">
            <a:extLst>
              <a:ext uri="{FF2B5EF4-FFF2-40B4-BE49-F238E27FC236}">
                <a16:creationId xmlns:a16="http://schemas.microsoft.com/office/drawing/2014/main" id="{AC8FEB03-A04C-4CA5-FD44-52CAF0480B40}"/>
              </a:ext>
            </a:extLst>
          </p:cNvPr>
          <p:cNvGrpSpPr/>
          <p:nvPr/>
        </p:nvGrpSpPr>
        <p:grpSpPr>
          <a:xfrm>
            <a:off x="8915400" y="6161641"/>
            <a:ext cx="2935553" cy="536448"/>
            <a:chOff x="8915400" y="6161641"/>
            <a:chExt cx="2935553" cy="536448"/>
          </a:xfrm>
        </p:grpSpPr>
        <p:pic>
          <p:nvPicPr>
            <p:cNvPr id="11" name="object 4">
              <a:extLst>
                <a:ext uri="{FF2B5EF4-FFF2-40B4-BE49-F238E27FC236}">
                  <a16:creationId xmlns:a16="http://schemas.microsoft.com/office/drawing/2014/main" id="{08372466-CCBE-485E-A06E-8BEE5DC25DAA}"/>
                </a:ext>
              </a:extLst>
            </p:cNvPr>
            <p:cNvPicPr/>
            <p:nvPr/>
          </p:nvPicPr>
          <p:blipFill rotWithShape="1">
            <a:blip r:embed="rId2" cstate="print"/>
            <a:srcRect r="47646" b="1123"/>
            <a:stretch/>
          </p:blipFill>
          <p:spPr>
            <a:xfrm>
              <a:off x="8915400" y="6161641"/>
              <a:ext cx="1525524" cy="536448"/>
            </a:xfrm>
            <a:prstGeom prst="rect">
              <a:avLst/>
            </a:prstGeom>
          </p:spPr>
        </p:pic>
        <p:pic>
          <p:nvPicPr>
            <p:cNvPr id="10" name="Picture 4" descr="Siempre con el Pueblo - Gobierno Perú 2021 - 2026 Logo PNG Vector">
              <a:extLst>
                <a:ext uri="{FF2B5EF4-FFF2-40B4-BE49-F238E27FC236}">
                  <a16:creationId xmlns:a16="http://schemas.microsoft.com/office/drawing/2014/main" id="{89012084-8AA4-635D-0CA6-553FBA8A7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Elipse 3">
            <a:extLst>
              <a:ext uri="{FF2B5EF4-FFF2-40B4-BE49-F238E27FC236}">
                <a16:creationId xmlns:a16="http://schemas.microsoft.com/office/drawing/2014/main" id="{22032D37-46D4-F32B-0441-EAF08CE7A733}"/>
              </a:ext>
            </a:extLst>
          </p:cNvPr>
          <p:cNvSpPr/>
          <p:nvPr/>
        </p:nvSpPr>
        <p:spPr>
          <a:xfrm>
            <a:off x="1600200" y="2133600"/>
            <a:ext cx="2438400" cy="2438400"/>
          </a:xfrm>
          <a:prstGeom prst="ellipse">
            <a:avLst/>
          </a:prstGeom>
          <a:solidFill>
            <a:srgbClr val="0055B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Elipse 7">
            <a:extLst>
              <a:ext uri="{FF2B5EF4-FFF2-40B4-BE49-F238E27FC236}">
                <a16:creationId xmlns:a16="http://schemas.microsoft.com/office/drawing/2014/main" id="{0A3EFD7B-AC7B-76DA-68DE-265A54029B9E}"/>
              </a:ext>
            </a:extLst>
          </p:cNvPr>
          <p:cNvSpPr/>
          <p:nvPr/>
        </p:nvSpPr>
        <p:spPr>
          <a:xfrm>
            <a:off x="5029200" y="2133600"/>
            <a:ext cx="2438400" cy="2438400"/>
          </a:xfrm>
          <a:prstGeom prst="ellipse">
            <a:avLst/>
          </a:prstGeom>
          <a:solidFill>
            <a:srgbClr val="0055B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Elipse 16">
            <a:extLst>
              <a:ext uri="{FF2B5EF4-FFF2-40B4-BE49-F238E27FC236}">
                <a16:creationId xmlns:a16="http://schemas.microsoft.com/office/drawing/2014/main" id="{C994BA7B-5B0C-C207-5D4C-23EA705EE734}"/>
              </a:ext>
            </a:extLst>
          </p:cNvPr>
          <p:cNvSpPr/>
          <p:nvPr/>
        </p:nvSpPr>
        <p:spPr>
          <a:xfrm>
            <a:off x="8458200" y="2133600"/>
            <a:ext cx="2438400" cy="2438400"/>
          </a:xfrm>
          <a:prstGeom prst="ellipse">
            <a:avLst/>
          </a:prstGeom>
          <a:solidFill>
            <a:srgbClr val="0055B8"/>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9" name="Imagen 18">
            <a:extLst>
              <a:ext uri="{FF2B5EF4-FFF2-40B4-BE49-F238E27FC236}">
                <a16:creationId xmlns:a16="http://schemas.microsoft.com/office/drawing/2014/main" id="{03E769D5-12C9-0FCB-EC5A-AEF27BD688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8052" y="2781452"/>
            <a:ext cx="1142695" cy="1142695"/>
          </a:xfrm>
          <a:prstGeom prst="rect">
            <a:avLst/>
          </a:prstGeom>
        </p:spPr>
      </p:pic>
      <p:sp>
        <p:nvSpPr>
          <p:cNvPr id="20" name="CuadroTexto 19">
            <a:extLst>
              <a:ext uri="{FF2B5EF4-FFF2-40B4-BE49-F238E27FC236}">
                <a16:creationId xmlns:a16="http://schemas.microsoft.com/office/drawing/2014/main" id="{BE516A7D-301F-FDAA-3765-6D14203B57FB}"/>
              </a:ext>
            </a:extLst>
          </p:cNvPr>
          <p:cNvSpPr txBox="1"/>
          <p:nvPr/>
        </p:nvSpPr>
        <p:spPr>
          <a:xfrm>
            <a:off x="1247475" y="4724400"/>
            <a:ext cx="3143848" cy="707886"/>
          </a:xfrm>
          <a:prstGeom prst="rect">
            <a:avLst/>
          </a:prstGeom>
          <a:noFill/>
        </p:spPr>
        <p:txBody>
          <a:bodyPr wrap="square" rtlCol="0">
            <a:spAutoFit/>
          </a:bodyPr>
          <a:lstStyle/>
          <a:p>
            <a:pPr algn="ctr"/>
            <a:r>
              <a:rPr lang="es-PE" sz="2000" b="1" i="0" dirty="0">
                <a:effectLst/>
                <a:latin typeface="Nunito Sans" pitchFamily="2" charset="0"/>
              </a:rPr>
              <a:t>Autonomía para gestión de datos</a:t>
            </a:r>
            <a:endParaRPr lang="es-PE" sz="2000" b="1" dirty="0"/>
          </a:p>
        </p:txBody>
      </p:sp>
      <p:sp>
        <p:nvSpPr>
          <p:cNvPr id="22" name="CuadroTexto 21">
            <a:extLst>
              <a:ext uri="{FF2B5EF4-FFF2-40B4-BE49-F238E27FC236}">
                <a16:creationId xmlns:a16="http://schemas.microsoft.com/office/drawing/2014/main" id="{96787C75-CFCD-B996-C562-94A54AB2635C}"/>
              </a:ext>
            </a:extLst>
          </p:cNvPr>
          <p:cNvSpPr txBox="1"/>
          <p:nvPr/>
        </p:nvSpPr>
        <p:spPr>
          <a:xfrm>
            <a:off x="4676476" y="4718110"/>
            <a:ext cx="3143848" cy="707886"/>
          </a:xfrm>
          <a:prstGeom prst="rect">
            <a:avLst/>
          </a:prstGeom>
          <a:noFill/>
        </p:spPr>
        <p:txBody>
          <a:bodyPr wrap="square" rtlCol="0">
            <a:spAutoFit/>
          </a:bodyPr>
          <a:lstStyle/>
          <a:p>
            <a:pPr algn="ctr"/>
            <a:r>
              <a:rPr lang="es-PE" sz="2000" b="1" i="0" dirty="0">
                <a:effectLst/>
                <a:latin typeface="Nunito Sans" pitchFamily="2" charset="0"/>
              </a:rPr>
              <a:t>Organización y actualización</a:t>
            </a:r>
            <a:endParaRPr lang="es-PE" sz="2000" b="1" dirty="0"/>
          </a:p>
        </p:txBody>
      </p:sp>
      <p:sp>
        <p:nvSpPr>
          <p:cNvPr id="23" name="CuadroTexto 22">
            <a:extLst>
              <a:ext uri="{FF2B5EF4-FFF2-40B4-BE49-F238E27FC236}">
                <a16:creationId xmlns:a16="http://schemas.microsoft.com/office/drawing/2014/main" id="{C2F69051-933B-A151-EC8E-32BBBA3F6B27}"/>
              </a:ext>
            </a:extLst>
          </p:cNvPr>
          <p:cNvSpPr txBox="1"/>
          <p:nvPr/>
        </p:nvSpPr>
        <p:spPr>
          <a:xfrm>
            <a:off x="8105477" y="4717713"/>
            <a:ext cx="3143848" cy="707886"/>
          </a:xfrm>
          <a:prstGeom prst="rect">
            <a:avLst/>
          </a:prstGeom>
          <a:noFill/>
        </p:spPr>
        <p:txBody>
          <a:bodyPr wrap="square" rtlCol="0">
            <a:spAutoFit/>
          </a:bodyPr>
          <a:lstStyle/>
          <a:p>
            <a:pPr algn="ctr"/>
            <a:r>
              <a:rPr lang="es-PE" sz="2000" b="1" i="0" dirty="0">
                <a:effectLst/>
                <a:latin typeface="Nunito Sans" pitchFamily="2" charset="0"/>
              </a:rPr>
              <a:t>Acorde a necesidades de investigación</a:t>
            </a:r>
            <a:endParaRPr lang="es-PE" sz="2000" b="1" dirty="0"/>
          </a:p>
        </p:txBody>
      </p:sp>
      <p:pic>
        <p:nvPicPr>
          <p:cNvPr id="25" name="Imagen 24">
            <a:extLst>
              <a:ext uri="{FF2B5EF4-FFF2-40B4-BE49-F238E27FC236}">
                <a16:creationId xmlns:a16="http://schemas.microsoft.com/office/drawing/2014/main" id="{78F0B2CC-911B-C611-FBD6-63F7D39D5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7279" y="2901678"/>
            <a:ext cx="902242" cy="902242"/>
          </a:xfrm>
          <a:prstGeom prst="rect">
            <a:avLst/>
          </a:prstGeom>
        </p:spPr>
      </p:pic>
      <p:pic>
        <p:nvPicPr>
          <p:cNvPr id="28" name="Imagen 27">
            <a:extLst>
              <a:ext uri="{FF2B5EF4-FFF2-40B4-BE49-F238E27FC236}">
                <a16:creationId xmlns:a16="http://schemas.microsoft.com/office/drawing/2014/main" id="{4970125B-2E15-3585-7B7C-72C64A2700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20200" y="2895598"/>
            <a:ext cx="970163" cy="9701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3E27DFF-7858-49AF-9A7C-61239DC149D9}"/>
              </a:ext>
            </a:extLst>
          </p:cNvPr>
          <p:cNvSpPr>
            <a:spLocks noGrp="1"/>
          </p:cNvSpPr>
          <p:nvPr>
            <p:ph type="title"/>
          </p:nvPr>
        </p:nvSpPr>
        <p:spPr>
          <a:xfrm>
            <a:off x="343560" y="447368"/>
            <a:ext cx="10932887" cy="582019"/>
          </a:xfrm>
        </p:spPr>
        <p:txBody>
          <a:bodyPr>
            <a:normAutofit/>
          </a:bodyPr>
          <a:lstStyle/>
          <a:p>
            <a:pPr algn="l"/>
            <a:r>
              <a:rPr lang="es-ES" sz="3600" dirty="0"/>
              <a:t>Acerca de REDCap</a:t>
            </a:r>
            <a:endParaRPr lang="es-ES" sz="3200" dirty="0"/>
          </a:p>
        </p:txBody>
      </p:sp>
      <p:sp>
        <p:nvSpPr>
          <p:cNvPr id="5" name="Marcador de texto 4">
            <a:extLst>
              <a:ext uri="{FF2B5EF4-FFF2-40B4-BE49-F238E27FC236}">
                <a16:creationId xmlns:a16="http://schemas.microsoft.com/office/drawing/2014/main" id="{5BD66CCB-8B02-422D-93F2-A08CE29B267F}"/>
              </a:ext>
            </a:extLst>
          </p:cNvPr>
          <p:cNvSpPr>
            <a:spLocks noGrp="1"/>
          </p:cNvSpPr>
          <p:nvPr>
            <p:ph type="body" idx="1"/>
          </p:nvPr>
        </p:nvSpPr>
        <p:spPr>
          <a:xfrm>
            <a:off x="343560" y="1135478"/>
            <a:ext cx="6895440" cy="5341522"/>
          </a:xfrm>
        </p:spPr>
        <p:txBody>
          <a:bodyPr>
            <a:normAutofit/>
          </a:bodyPr>
          <a:lstStyle/>
          <a:p>
            <a:pPr marL="285750" indent="-285750" algn="just">
              <a:buFont typeface="Arial" panose="020B0604020202020204" pitchFamily="34" charset="0"/>
              <a:buChar char="•"/>
            </a:pPr>
            <a:r>
              <a:rPr lang="es-ES" sz="2400" b="1" dirty="0">
                <a:solidFill>
                  <a:srgbClr val="0070C0"/>
                </a:solidFill>
              </a:rPr>
              <a:t>Aplicativo web gratuito </a:t>
            </a:r>
            <a:r>
              <a:rPr lang="es-ES" sz="2400" dirty="0"/>
              <a:t>para construir y administrar todo los tipos de datos de investigación:</a:t>
            </a:r>
          </a:p>
          <a:p>
            <a:pPr marL="742950" lvl="1" indent="-285750" algn="just">
              <a:buFont typeface="Arial" panose="020B0604020202020204" pitchFamily="34" charset="0"/>
              <a:buChar char="•"/>
            </a:pPr>
            <a:r>
              <a:rPr lang="es-ES" dirty="0"/>
              <a:t>Crear encuesta en líneas o formularios de reporte de caso (CRF) con estructuras apropiadas para estudios longitudinales, multibrazo, y más.</a:t>
            </a:r>
          </a:p>
          <a:p>
            <a:pPr marL="742950" lvl="1" indent="-285750" algn="just">
              <a:buFont typeface="Arial" panose="020B0604020202020204" pitchFamily="34" charset="0"/>
              <a:buChar char="•"/>
            </a:pPr>
            <a:r>
              <a:rPr lang="es-ES" dirty="0"/>
              <a:t>Importar datos y exportar datos en Excel, CSV, SPSS, SAS, R, Stata, XML (estándar sugerido por FDA).</a:t>
            </a:r>
          </a:p>
          <a:p>
            <a:pPr marL="742950" lvl="1" indent="-285750" algn="just">
              <a:buFont typeface="Arial" panose="020B0604020202020204" pitchFamily="34" charset="0"/>
              <a:buChar char="•"/>
            </a:pPr>
            <a:r>
              <a:rPr lang="es-ES" dirty="0"/>
              <a:t>Estructurar bases de datos</a:t>
            </a:r>
          </a:p>
          <a:p>
            <a:pPr marL="285750" indent="-285750" algn="just">
              <a:buFont typeface="Arial" panose="020B0604020202020204" pitchFamily="34" charset="0"/>
              <a:buChar char="•"/>
            </a:pPr>
            <a:r>
              <a:rPr lang="es-MX" sz="2400" dirty="0"/>
              <a:t>Herramienta desarrollada por la Universidad de Vanderbilt.</a:t>
            </a:r>
          </a:p>
          <a:p>
            <a:pPr marL="285750" indent="-285750" algn="just">
              <a:buFont typeface="Arial" panose="020B0604020202020204" pitchFamily="34" charset="0"/>
              <a:buChar char="•"/>
            </a:pPr>
            <a:r>
              <a:rPr lang="es-MX" sz="2400" dirty="0"/>
              <a:t>Diseñado con </a:t>
            </a:r>
            <a:r>
              <a:rPr lang="es-MX" sz="2400" b="1" dirty="0">
                <a:solidFill>
                  <a:srgbClr val="0070C0"/>
                </a:solidFill>
              </a:rPr>
              <a:t>altos </a:t>
            </a:r>
            <a:r>
              <a:rPr lang="es-MX" b="1" dirty="0">
                <a:solidFill>
                  <a:srgbClr val="0070C0"/>
                </a:solidFill>
              </a:rPr>
              <a:t>niveles de seguridad </a:t>
            </a:r>
            <a:r>
              <a:rPr lang="es-MX" dirty="0"/>
              <a:t>y </a:t>
            </a:r>
            <a:r>
              <a:rPr lang="es-MX" sz="2400" dirty="0"/>
              <a:t>para </a:t>
            </a:r>
            <a:r>
              <a:rPr lang="es-MX" sz="2400" b="1" dirty="0">
                <a:solidFill>
                  <a:srgbClr val="0070C0"/>
                </a:solidFill>
              </a:rPr>
              <a:t>facilitar las buenas prácticas de</a:t>
            </a:r>
            <a:r>
              <a:rPr lang="es-MX" sz="2400" dirty="0"/>
              <a:t> </a:t>
            </a:r>
            <a:r>
              <a:rPr lang="es-MX" sz="2400" b="1" dirty="0">
                <a:solidFill>
                  <a:srgbClr val="0070C0"/>
                </a:solidFill>
              </a:rPr>
              <a:t>manejo de datos </a:t>
            </a:r>
            <a:r>
              <a:rPr lang="es-MX" sz="2400" dirty="0"/>
              <a:t>de investigación biomédicas.</a:t>
            </a:r>
          </a:p>
          <a:p>
            <a:pPr marL="285750" indent="-285750" algn="just">
              <a:buFont typeface="Arial" panose="020B0604020202020204" pitchFamily="34" charset="0"/>
              <a:buChar char="•"/>
            </a:pPr>
            <a:r>
              <a:rPr lang="es-MX" sz="2400" dirty="0"/>
              <a:t>Instituciones prestigiosas (</a:t>
            </a:r>
            <a:r>
              <a:rPr lang="es-MX" sz="2400" b="1" dirty="0">
                <a:solidFill>
                  <a:srgbClr val="0070C0"/>
                </a:solidFill>
              </a:rPr>
              <a:t>FDA</a:t>
            </a:r>
            <a:r>
              <a:rPr lang="es-MX" sz="2400" dirty="0"/>
              <a:t>, </a:t>
            </a:r>
            <a:r>
              <a:rPr lang="es-MX" sz="2400" b="1" dirty="0">
                <a:solidFill>
                  <a:srgbClr val="0070C0"/>
                </a:solidFill>
              </a:rPr>
              <a:t>EMA</a:t>
            </a:r>
            <a:r>
              <a:rPr lang="es-MX" sz="2400" dirty="0"/>
              <a:t>, NIH, etc.) recomiendan su uso.</a:t>
            </a:r>
            <a:endParaRPr lang="es-MX" dirty="0"/>
          </a:p>
        </p:txBody>
      </p:sp>
      <p:pic>
        <p:nvPicPr>
          <p:cNvPr id="11" name="Picture 8">
            <a:extLst>
              <a:ext uri="{FF2B5EF4-FFF2-40B4-BE49-F238E27FC236}">
                <a16:creationId xmlns:a16="http://schemas.microsoft.com/office/drawing/2014/main" id="{85A53108-34D6-374A-D52A-875A658C85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5480" y="2111353"/>
            <a:ext cx="1502911" cy="5149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711D70C-EA08-1DB4-C371-4B35AADED2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75962" y="2162818"/>
            <a:ext cx="1605534" cy="463439"/>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1F33AE74-088F-14C8-82E2-E07C6AA7D864}"/>
              </a:ext>
            </a:extLst>
          </p:cNvPr>
          <p:cNvPicPr>
            <a:picLocks noChangeAspect="1"/>
          </p:cNvPicPr>
          <p:nvPr/>
        </p:nvPicPr>
        <p:blipFill rotWithShape="1">
          <a:blip r:embed="rId5"/>
          <a:srcRect l="987" t="9922" r="21171" b="3980"/>
          <a:stretch/>
        </p:blipFill>
        <p:spPr>
          <a:xfrm>
            <a:off x="7703485" y="2721356"/>
            <a:ext cx="4144955" cy="2167819"/>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grpSp>
        <p:nvGrpSpPr>
          <p:cNvPr id="13" name="Grupo 12">
            <a:extLst>
              <a:ext uri="{FF2B5EF4-FFF2-40B4-BE49-F238E27FC236}">
                <a16:creationId xmlns:a16="http://schemas.microsoft.com/office/drawing/2014/main" id="{0F325AA9-FB3D-18E1-35D7-86639B5A2509}"/>
              </a:ext>
            </a:extLst>
          </p:cNvPr>
          <p:cNvGrpSpPr/>
          <p:nvPr/>
        </p:nvGrpSpPr>
        <p:grpSpPr>
          <a:xfrm>
            <a:off x="9144000" y="6222194"/>
            <a:ext cx="2935553" cy="536448"/>
            <a:chOff x="8915400" y="6161641"/>
            <a:chExt cx="2935553" cy="536448"/>
          </a:xfrm>
        </p:grpSpPr>
        <p:pic>
          <p:nvPicPr>
            <p:cNvPr id="14" name="object 4">
              <a:extLst>
                <a:ext uri="{FF2B5EF4-FFF2-40B4-BE49-F238E27FC236}">
                  <a16:creationId xmlns:a16="http://schemas.microsoft.com/office/drawing/2014/main" id="{A190BC75-C8A8-CA2B-3BB6-6513CD479576}"/>
                </a:ext>
              </a:extLst>
            </p:cNvPr>
            <p:cNvPicPr/>
            <p:nvPr/>
          </p:nvPicPr>
          <p:blipFill rotWithShape="1">
            <a:blip r:embed="rId6" cstate="print"/>
            <a:srcRect r="47646" b="1123"/>
            <a:stretch/>
          </p:blipFill>
          <p:spPr>
            <a:xfrm>
              <a:off x="8915400" y="6161641"/>
              <a:ext cx="1525524" cy="536448"/>
            </a:xfrm>
            <a:prstGeom prst="rect">
              <a:avLst/>
            </a:prstGeom>
          </p:spPr>
        </p:pic>
        <p:pic>
          <p:nvPicPr>
            <p:cNvPr id="15" name="Picture 4" descr="Siempre con el Pueblo - Gobierno Perú 2021 - 2026 Logo PNG Vector">
              <a:extLst>
                <a:ext uri="{FF2B5EF4-FFF2-40B4-BE49-F238E27FC236}">
                  <a16:creationId xmlns:a16="http://schemas.microsoft.com/office/drawing/2014/main" id="{23EC2BB0-59E0-9CFE-D096-16B99A23FD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442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11E0117-7C96-8514-3991-132E7C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0975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46C0B49D-8B82-3CF2-90B5-AC02476BDF95}"/>
              </a:ext>
            </a:extLst>
          </p:cNvPr>
          <p:cNvGrpSpPr/>
          <p:nvPr/>
        </p:nvGrpSpPr>
        <p:grpSpPr>
          <a:xfrm>
            <a:off x="8991600" y="6248400"/>
            <a:ext cx="2935553" cy="536448"/>
            <a:chOff x="8915400" y="6161641"/>
            <a:chExt cx="2935553" cy="536448"/>
          </a:xfrm>
        </p:grpSpPr>
        <p:pic>
          <p:nvPicPr>
            <p:cNvPr id="5" name="object 4">
              <a:extLst>
                <a:ext uri="{FF2B5EF4-FFF2-40B4-BE49-F238E27FC236}">
                  <a16:creationId xmlns:a16="http://schemas.microsoft.com/office/drawing/2014/main" id="{2401351F-38AB-3322-BD25-539346CEED99}"/>
                </a:ext>
              </a:extLst>
            </p:cNvPr>
            <p:cNvPicPr/>
            <p:nvPr/>
          </p:nvPicPr>
          <p:blipFill rotWithShape="1">
            <a:blip r:embed="rId3" cstate="print"/>
            <a:srcRect r="47646" b="1123"/>
            <a:stretch/>
          </p:blipFill>
          <p:spPr>
            <a:xfrm>
              <a:off x="8915400" y="6161641"/>
              <a:ext cx="1525524" cy="536448"/>
            </a:xfrm>
            <a:prstGeom prst="rect">
              <a:avLst/>
            </a:prstGeom>
          </p:spPr>
        </p:pic>
        <p:pic>
          <p:nvPicPr>
            <p:cNvPr id="6" name="Picture 4" descr="Siempre con el Pueblo - Gobierno Perú 2021 - 2026 Logo PNG Vector">
              <a:extLst>
                <a:ext uri="{FF2B5EF4-FFF2-40B4-BE49-F238E27FC236}">
                  <a16:creationId xmlns:a16="http://schemas.microsoft.com/office/drawing/2014/main" id="{35E75BB1-164A-E5EA-4A46-5F0159342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uadroTexto 7">
            <a:extLst>
              <a:ext uri="{FF2B5EF4-FFF2-40B4-BE49-F238E27FC236}">
                <a16:creationId xmlns:a16="http://schemas.microsoft.com/office/drawing/2014/main" id="{3E58E5F2-6E38-11CC-3FAE-1CD1BC3DFDC2}"/>
              </a:ext>
            </a:extLst>
          </p:cNvPr>
          <p:cNvSpPr txBox="1"/>
          <p:nvPr/>
        </p:nvSpPr>
        <p:spPr>
          <a:xfrm>
            <a:off x="0" y="6130492"/>
            <a:ext cx="7315200" cy="738664"/>
          </a:xfrm>
          <a:prstGeom prst="rect">
            <a:avLst/>
          </a:prstGeom>
          <a:noFill/>
        </p:spPr>
        <p:txBody>
          <a:bodyPr wrap="square">
            <a:spAutoFit/>
          </a:bodyPr>
          <a:lstStyle/>
          <a:p>
            <a:r>
              <a:rPr lang="es-PE" sz="1400" b="1" i="0" dirty="0">
                <a:solidFill>
                  <a:srgbClr val="2E2E2E"/>
                </a:solidFill>
                <a:effectLst/>
                <a:latin typeface="NexusSerif"/>
              </a:rPr>
              <a:t>Mapa del Consorcio REDCap (Diciembre 19, 2018) – 3207 instituciones aliadas en 128 países.</a:t>
            </a:r>
          </a:p>
          <a:p>
            <a:r>
              <a:rPr lang="es-PE" sz="1400" dirty="0">
                <a:solidFill>
                  <a:schemeClr val="tx1">
                    <a:lumMod val="50000"/>
                    <a:lumOff val="50000"/>
                  </a:schemeClr>
                </a:solidFill>
                <a:latin typeface="NexusSerif"/>
              </a:rPr>
              <a:t>Fuente: P. Harris et al (2018), “</a:t>
            </a:r>
            <a:r>
              <a:rPr lang="en-US" sz="1400" dirty="0">
                <a:solidFill>
                  <a:schemeClr val="tx1">
                    <a:lumMod val="50000"/>
                    <a:lumOff val="50000"/>
                  </a:schemeClr>
                </a:solidFill>
                <a:latin typeface="NexusSerif"/>
                <a:hlinkClick r:id="rId5">
                  <a:extLst>
                    <a:ext uri="{A12FA001-AC4F-418D-AE19-62706E023703}">
                      <ahyp:hlinkClr xmlns:ahyp="http://schemas.microsoft.com/office/drawing/2018/hyperlinkcolor" val="tx"/>
                    </a:ext>
                  </a:extLst>
                </a:hlinkClick>
              </a:rPr>
              <a:t>The REDCap consortium: Building an international community of software platform partners</a:t>
            </a:r>
            <a:r>
              <a:rPr lang="en-US" sz="1400" dirty="0">
                <a:solidFill>
                  <a:schemeClr val="tx1">
                    <a:lumMod val="50000"/>
                    <a:lumOff val="50000"/>
                  </a:schemeClr>
                </a:solidFill>
                <a:latin typeface="NexusSerif"/>
              </a:rPr>
              <a:t>”</a:t>
            </a:r>
            <a:endParaRPr lang="es-PE" sz="1400" dirty="0">
              <a:solidFill>
                <a:schemeClr val="tx1">
                  <a:lumMod val="50000"/>
                  <a:lumOff val="50000"/>
                </a:schemeClr>
              </a:solidFill>
            </a:endParaRPr>
          </a:p>
        </p:txBody>
      </p:sp>
      <p:pic>
        <p:nvPicPr>
          <p:cNvPr id="9" name="Picture 6">
            <a:extLst>
              <a:ext uri="{FF2B5EF4-FFF2-40B4-BE49-F238E27FC236}">
                <a16:creationId xmlns:a16="http://schemas.microsoft.com/office/drawing/2014/main" id="{46450000-2EAD-5A4B-F9AD-B4BB5F504F0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335" t="40541" r="6503" b="37837"/>
          <a:stretch/>
        </p:blipFill>
        <p:spPr bwMode="auto">
          <a:xfrm>
            <a:off x="0" y="5487987"/>
            <a:ext cx="15240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09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B11E0117-7C96-8514-3991-132E7CD77D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09758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46C0B49D-8B82-3CF2-90B5-AC02476BDF95}"/>
              </a:ext>
            </a:extLst>
          </p:cNvPr>
          <p:cNvGrpSpPr/>
          <p:nvPr/>
        </p:nvGrpSpPr>
        <p:grpSpPr>
          <a:xfrm>
            <a:off x="8991600" y="6248400"/>
            <a:ext cx="2935553" cy="536448"/>
            <a:chOff x="8915400" y="6161641"/>
            <a:chExt cx="2935553" cy="536448"/>
          </a:xfrm>
        </p:grpSpPr>
        <p:pic>
          <p:nvPicPr>
            <p:cNvPr id="5" name="object 4">
              <a:extLst>
                <a:ext uri="{FF2B5EF4-FFF2-40B4-BE49-F238E27FC236}">
                  <a16:creationId xmlns:a16="http://schemas.microsoft.com/office/drawing/2014/main" id="{2401351F-38AB-3322-BD25-539346CEED99}"/>
                </a:ext>
              </a:extLst>
            </p:cNvPr>
            <p:cNvPicPr/>
            <p:nvPr/>
          </p:nvPicPr>
          <p:blipFill rotWithShape="1">
            <a:blip r:embed="rId3" cstate="print"/>
            <a:srcRect r="47646" b="1123"/>
            <a:stretch/>
          </p:blipFill>
          <p:spPr>
            <a:xfrm>
              <a:off x="8915400" y="6161641"/>
              <a:ext cx="1525524" cy="536448"/>
            </a:xfrm>
            <a:prstGeom prst="rect">
              <a:avLst/>
            </a:prstGeom>
          </p:spPr>
        </p:pic>
        <p:pic>
          <p:nvPicPr>
            <p:cNvPr id="6" name="Picture 4" descr="Siempre con el Pueblo - Gobierno Perú 2021 - 2026 Logo PNG Vector">
              <a:extLst>
                <a:ext uri="{FF2B5EF4-FFF2-40B4-BE49-F238E27FC236}">
                  <a16:creationId xmlns:a16="http://schemas.microsoft.com/office/drawing/2014/main" id="{35E75BB1-164A-E5EA-4A46-5F0159342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CuadroTexto 7">
            <a:extLst>
              <a:ext uri="{FF2B5EF4-FFF2-40B4-BE49-F238E27FC236}">
                <a16:creationId xmlns:a16="http://schemas.microsoft.com/office/drawing/2014/main" id="{3E58E5F2-6E38-11CC-3FAE-1CD1BC3DFDC2}"/>
              </a:ext>
            </a:extLst>
          </p:cNvPr>
          <p:cNvSpPr txBox="1"/>
          <p:nvPr/>
        </p:nvSpPr>
        <p:spPr>
          <a:xfrm>
            <a:off x="0" y="6130492"/>
            <a:ext cx="7315200" cy="738664"/>
          </a:xfrm>
          <a:prstGeom prst="rect">
            <a:avLst/>
          </a:prstGeom>
          <a:noFill/>
        </p:spPr>
        <p:txBody>
          <a:bodyPr wrap="square">
            <a:spAutoFit/>
          </a:bodyPr>
          <a:lstStyle/>
          <a:p>
            <a:r>
              <a:rPr lang="es-PE" sz="1400" b="1" i="0" dirty="0">
                <a:solidFill>
                  <a:srgbClr val="2E2E2E"/>
                </a:solidFill>
                <a:effectLst/>
                <a:latin typeface="NexusSerif"/>
              </a:rPr>
              <a:t>Mapa del Consorcio REDCap (Diciembre 19, 2018) – 3207 instituciones aliadas en 128 países.</a:t>
            </a:r>
          </a:p>
          <a:p>
            <a:r>
              <a:rPr lang="es-PE" sz="1400" dirty="0">
                <a:solidFill>
                  <a:schemeClr val="tx1">
                    <a:lumMod val="50000"/>
                    <a:lumOff val="50000"/>
                  </a:schemeClr>
                </a:solidFill>
                <a:latin typeface="NexusSerif"/>
              </a:rPr>
              <a:t>Fuente: P. Harris et al (2018), “</a:t>
            </a:r>
            <a:r>
              <a:rPr lang="en-US" sz="1400" dirty="0">
                <a:solidFill>
                  <a:schemeClr val="tx1">
                    <a:lumMod val="50000"/>
                    <a:lumOff val="50000"/>
                  </a:schemeClr>
                </a:solidFill>
                <a:latin typeface="NexusSerif"/>
                <a:hlinkClick r:id="rId5">
                  <a:extLst>
                    <a:ext uri="{A12FA001-AC4F-418D-AE19-62706E023703}">
                      <ahyp:hlinkClr xmlns:ahyp="http://schemas.microsoft.com/office/drawing/2018/hyperlinkcolor" val="tx"/>
                    </a:ext>
                  </a:extLst>
                </a:hlinkClick>
              </a:rPr>
              <a:t>The REDCap consortium: Building an international community of software platform partners</a:t>
            </a:r>
            <a:r>
              <a:rPr lang="en-US" sz="1400" dirty="0">
                <a:solidFill>
                  <a:schemeClr val="tx1">
                    <a:lumMod val="50000"/>
                    <a:lumOff val="50000"/>
                  </a:schemeClr>
                </a:solidFill>
                <a:latin typeface="NexusSerif"/>
              </a:rPr>
              <a:t>”</a:t>
            </a:r>
            <a:endParaRPr lang="es-PE" sz="1400" dirty="0">
              <a:solidFill>
                <a:schemeClr val="tx1">
                  <a:lumMod val="50000"/>
                  <a:lumOff val="50000"/>
                </a:schemeClr>
              </a:solidFill>
            </a:endParaRPr>
          </a:p>
        </p:txBody>
      </p:sp>
      <p:pic>
        <p:nvPicPr>
          <p:cNvPr id="9" name="Picture 6">
            <a:extLst>
              <a:ext uri="{FF2B5EF4-FFF2-40B4-BE49-F238E27FC236}">
                <a16:creationId xmlns:a16="http://schemas.microsoft.com/office/drawing/2014/main" id="{46450000-2EAD-5A4B-F9AD-B4BB5F504F0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335" t="40541" r="6503" b="37837"/>
          <a:stretch/>
        </p:blipFill>
        <p:spPr bwMode="auto">
          <a:xfrm>
            <a:off x="0" y="5487987"/>
            <a:ext cx="1524000" cy="6096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o 9">
            <a:extLst>
              <a:ext uri="{FF2B5EF4-FFF2-40B4-BE49-F238E27FC236}">
                <a16:creationId xmlns:a16="http://schemas.microsoft.com/office/drawing/2014/main" id="{8D59CAAC-4305-040F-9C08-0C51CFF716EE}"/>
              </a:ext>
            </a:extLst>
          </p:cNvPr>
          <p:cNvGrpSpPr/>
          <p:nvPr/>
        </p:nvGrpSpPr>
        <p:grpSpPr>
          <a:xfrm>
            <a:off x="2438400" y="587954"/>
            <a:ext cx="5954293" cy="4980922"/>
            <a:chOff x="2438400" y="587954"/>
            <a:chExt cx="5954293" cy="4980922"/>
          </a:xfrm>
        </p:grpSpPr>
        <p:pic>
          <p:nvPicPr>
            <p:cNvPr id="3" name="Imagen 2">
              <a:extLst>
                <a:ext uri="{FF2B5EF4-FFF2-40B4-BE49-F238E27FC236}">
                  <a16:creationId xmlns:a16="http://schemas.microsoft.com/office/drawing/2014/main" id="{62DCBE57-19AF-21F1-A4B9-5FFF705B59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8400" y="587954"/>
              <a:ext cx="5954293" cy="49809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CuadroTexto 6">
              <a:extLst>
                <a:ext uri="{FF2B5EF4-FFF2-40B4-BE49-F238E27FC236}">
                  <a16:creationId xmlns:a16="http://schemas.microsoft.com/office/drawing/2014/main" id="{265BA045-13D1-851B-B92B-EEAEA2EE6BF7}"/>
                </a:ext>
              </a:extLst>
            </p:cNvPr>
            <p:cNvSpPr txBox="1"/>
            <p:nvPr/>
          </p:nvSpPr>
          <p:spPr>
            <a:xfrm>
              <a:off x="2605382" y="5016348"/>
              <a:ext cx="1052218" cy="523220"/>
            </a:xfrm>
            <a:prstGeom prst="rect">
              <a:avLst/>
            </a:prstGeom>
            <a:noFill/>
          </p:spPr>
          <p:txBody>
            <a:bodyPr wrap="square" rtlCol="0">
              <a:spAutoFit/>
            </a:bodyPr>
            <a:lstStyle/>
            <a:p>
              <a:r>
                <a:rPr lang="es-PE" sz="2800" b="1" dirty="0"/>
                <a:t>Lima</a:t>
              </a:r>
            </a:p>
          </p:txBody>
        </p:sp>
      </p:grpSp>
    </p:spTree>
    <p:extLst>
      <p:ext uri="{BB962C8B-B14F-4D97-AF65-F5344CB8AC3E}">
        <p14:creationId xmlns:p14="http://schemas.microsoft.com/office/powerpoint/2010/main" val="151516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CE262-3C5C-7BB4-E260-A37DD0959EF0}"/>
              </a:ext>
            </a:extLst>
          </p:cNvPr>
          <p:cNvSpPr>
            <a:spLocks noGrp="1"/>
          </p:cNvSpPr>
          <p:nvPr>
            <p:ph type="title"/>
          </p:nvPr>
        </p:nvSpPr>
        <p:spPr>
          <a:xfrm>
            <a:off x="702360" y="457200"/>
            <a:ext cx="5088840" cy="430887"/>
          </a:xfrm>
        </p:spPr>
        <p:txBody>
          <a:bodyPr/>
          <a:lstStyle/>
          <a:p>
            <a:r>
              <a:rPr lang="es-PE" dirty="0" err="1"/>
              <a:t>REDCap</a:t>
            </a:r>
            <a:r>
              <a:rPr lang="es-PE" dirty="0"/>
              <a:t> en Perú</a:t>
            </a:r>
          </a:p>
        </p:txBody>
      </p:sp>
      <p:sp>
        <p:nvSpPr>
          <p:cNvPr id="3" name="Marcador de texto 2">
            <a:extLst>
              <a:ext uri="{FF2B5EF4-FFF2-40B4-BE49-F238E27FC236}">
                <a16:creationId xmlns:a16="http://schemas.microsoft.com/office/drawing/2014/main" id="{CAE86883-E2D9-FB28-D6BF-52847ABA0357}"/>
              </a:ext>
            </a:extLst>
          </p:cNvPr>
          <p:cNvSpPr>
            <a:spLocks noGrp="1"/>
          </p:cNvSpPr>
          <p:nvPr>
            <p:ph type="body" idx="1"/>
          </p:nvPr>
        </p:nvSpPr>
        <p:spPr>
          <a:xfrm>
            <a:off x="770279" y="1219200"/>
            <a:ext cx="10651441" cy="4616648"/>
          </a:xfrm>
        </p:spPr>
        <p:txBody>
          <a:bodyPr/>
          <a:lstStyle/>
          <a:p>
            <a:pPr algn="just"/>
            <a:r>
              <a:rPr lang="es-PE" sz="2000" b="1" dirty="0"/>
              <a:t>Centro/Institutos de Investigación</a:t>
            </a:r>
          </a:p>
          <a:p>
            <a:pPr marL="457200" indent="-457200" algn="just">
              <a:buFont typeface="Arial" panose="020B0604020202020204" pitchFamily="34" charset="0"/>
              <a:buChar char="•"/>
            </a:pPr>
            <a:r>
              <a:rPr lang="es-PE" sz="2000" dirty="0"/>
              <a:t>Centro de Investigaciones Tecnológicas y Medioambientales (CITBM) – UNMSM</a:t>
            </a:r>
          </a:p>
          <a:p>
            <a:pPr marL="457200" indent="-457200" algn="just">
              <a:buFont typeface="Arial" panose="020B0604020202020204" pitchFamily="34" charset="0"/>
              <a:buChar char="•"/>
            </a:pPr>
            <a:r>
              <a:rPr lang="es-PE" sz="2000" dirty="0"/>
              <a:t>Instituto Nacional de Salud Mental</a:t>
            </a:r>
          </a:p>
          <a:p>
            <a:pPr marL="457200" indent="-457200" algn="just">
              <a:buFont typeface="Arial" panose="020B0604020202020204" pitchFamily="34" charset="0"/>
              <a:buChar char="•"/>
            </a:pPr>
            <a:r>
              <a:rPr lang="es-PE" sz="2000" dirty="0"/>
              <a:t>Centro de Investigación de Enfermedad Cerebrovascular </a:t>
            </a:r>
          </a:p>
          <a:p>
            <a:pPr marL="457200" indent="-457200" algn="just">
              <a:buFont typeface="Arial" panose="020B0604020202020204" pitchFamily="34" charset="0"/>
              <a:buChar char="•"/>
            </a:pPr>
            <a:r>
              <a:rPr lang="es-PE" sz="2000" dirty="0"/>
              <a:t>Instituto Nacional de Salud</a:t>
            </a:r>
          </a:p>
          <a:p>
            <a:pPr marL="457200" indent="-457200" algn="just">
              <a:buFont typeface="Arial" panose="020B0604020202020204" pitchFamily="34" charset="0"/>
              <a:buChar char="•"/>
            </a:pPr>
            <a:r>
              <a:rPr lang="es-PE" sz="2000" dirty="0"/>
              <a:t>Instituto de Evaluación de Tecnologías en Salud e Investigación – IETSI, EsSalud</a:t>
            </a:r>
          </a:p>
          <a:p>
            <a:pPr marL="457200" indent="-457200" algn="just">
              <a:buFont typeface="Arial" panose="020B0604020202020204" pitchFamily="34" charset="0"/>
              <a:buChar char="•"/>
            </a:pPr>
            <a:r>
              <a:rPr lang="es-PE" sz="2000" dirty="0"/>
              <a:t>Instituto Nacional de Salud del Niño San Borja</a:t>
            </a:r>
          </a:p>
          <a:p>
            <a:pPr marL="457200" indent="-457200" algn="just">
              <a:buFont typeface="Arial" panose="020B0604020202020204" pitchFamily="34" charset="0"/>
              <a:buChar char="•"/>
            </a:pPr>
            <a:r>
              <a:rPr lang="es-PE" sz="2000" i="1" dirty="0"/>
              <a:t>International Center for </a:t>
            </a:r>
            <a:r>
              <a:rPr lang="es-PE" sz="2000" i="1" dirty="0" err="1"/>
              <a:t>Advanced</a:t>
            </a:r>
            <a:r>
              <a:rPr lang="es-PE" sz="2000" i="1" dirty="0"/>
              <a:t> </a:t>
            </a:r>
            <a:r>
              <a:rPr lang="es-PE" sz="2000" i="1" dirty="0" err="1"/>
              <a:t>Research</a:t>
            </a:r>
            <a:r>
              <a:rPr lang="es-PE" sz="2000" i="1" dirty="0"/>
              <a:t> and </a:t>
            </a:r>
            <a:r>
              <a:rPr lang="es-PE" sz="2000" i="1" dirty="0" err="1"/>
              <a:t>Applied</a:t>
            </a:r>
            <a:r>
              <a:rPr lang="es-PE" sz="2000" i="1" dirty="0"/>
              <a:t> Science</a:t>
            </a:r>
          </a:p>
          <a:p>
            <a:pPr marL="457200" indent="-457200" algn="just">
              <a:buFont typeface="Arial" panose="020B0604020202020204" pitchFamily="34" charset="0"/>
              <a:buChar char="•"/>
            </a:pPr>
            <a:r>
              <a:rPr lang="es-PE" sz="2000" dirty="0"/>
              <a:t>Socios en Salud Perú</a:t>
            </a:r>
          </a:p>
          <a:p>
            <a:pPr marL="457200" indent="-457200" algn="just">
              <a:buFont typeface="Arial" panose="020B0604020202020204" pitchFamily="34" charset="0"/>
              <a:buChar char="•"/>
            </a:pPr>
            <a:r>
              <a:rPr lang="es-PE" sz="2000" dirty="0"/>
              <a:t>PRISMA</a:t>
            </a:r>
            <a:endParaRPr lang="es-PE" sz="2000" b="1" dirty="0"/>
          </a:p>
          <a:p>
            <a:pPr algn="just"/>
            <a:r>
              <a:rPr lang="es-PE" sz="2000" b="1" dirty="0"/>
              <a:t>Universidades</a:t>
            </a:r>
          </a:p>
          <a:p>
            <a:pPr marL="457200" indent="-457200" algn="just">
              <a:buFont typeface="Arial" panose="020B0604020202020204" pitchFamily="34" charset="0"/>
              <a:buChar char="•"/>
            </a:pPr>
            <a:r>
              <a:rPr lang="es-PE" sz="2000" dirty="0"/>
              <a:t>Universidad Nacional José Faustino Carrión – Escuela de Medicina </a:t>
            </a:r>
          </a:p>
          <a:p>
            <a:pPr marL="457200" indent="-457200" algn="just">
              <a:buFont typeface="Arial" panose="020B0604020202020204" pitchFamily="34" charset="0"/>
              <a:buChar char="•"/>
            </a:pPr>
            <a:r>
              <a:rPr lang="es-PE" sz="2000" dirty="0"/>
              <a:t>Universidad Nacional Mayor de San Marcos – Escuela de Medicina</a:t>
            </a:r>
          </a:p>
          <a:p>
            <a:pPr marL="457200" indent="-457200" algn="just">
              <a:buFont typeface="Arial" panose="020B0604020202020204" pitchFamily="34" charset="0"/>
              <a:buChar char="•"/>
            </a:pPr>
            <a:r>
              <a:rPr lang="es-PE" sz="2000" dirty="0"/>
              <a:t>Universidad de Piura</a:t>
            </a:r>
          </a:p>
          <a:p>
            <a:pPr marL="457200" indent="-457200" algn="just">
              <a:buFont typeface="Arial" panose="020B0604020202020204" pitchFamily="34" charset="0"/>
              <a:buChar char="•"/>
            </a:pPr>
            <a:r>
              <a:rPr lang="es-PE" sz="2000" dirty="0"/>
              <a:t>Universidad Peruana Cayetano Heredia</a:t>
            </a:r>
          </a:p>
        </p:txBody>
      </p:sp>
      <p:grpSp>
        <p:nvGrpSpPr>
          <p:cNvPr id="17" name="Grupo 16">
            <a:extLst>
              <a:ext uri="{FF2B5EF4-FFF2-40B4-BE49-F238E27FC236}">
                <a16:creationId xmlns:a16="http://schemas.microsoft.com/office/drawing/2014/main" id="{0C69E626-FD13-887E-C243-EE9A2E659B0B}"/>
              </a:ext>
            </a:extLst>
          </p:cNvPr>
          <p:cNvGrpSpPr/>
          <p:nvPr/>
        </p:nvGrpSpPr>
        <p:grpSpPr>
          <a:xfrm>
            <a:off x="8991600" y="6236170"/>
            <a:ext cx="2935553" cy="536448"/>
            <a:chOff x="8915400" y="6161641"/>
            <a:chExt cx="2935553" cy="536448"/>
          </a:xfrm>
        </p:grpSpPr>
        <p:pic>
          <p:nvPicPr>
            <p:cNvPr id="18" name="object 4">
              <a:extLst>
                <a:ext uri="{FF2B5EF4-FFF2-40B4-BE49-F238E27FC236}">
                  <a16:creationId xmlns:a16="http://schemas.microsoft.com/office/drawing/2014/main" id="{77921BDA-3C4D-6D79-62BE-8BD5FB4CCB66}"/>
                </a:ext>
              </a:extLst>
            </p:cNvPr>
            <p:cNvPicPr/>
            <p:nvPr/>
          </p:nvPicPr>
          <p:blipFill rotWithShape="1">
            <a:blip r:embed="rId2" cstate="print"/>
            <a:srcRect r="47646" b="1123"/>
            <a:stretch/>
          </p:blipFill>
          <p:spPr>
            <a:xfrm>
              <a:off x="8915400" y="6161641"/>
              <a:ext cx="1525524" cy="536448"/>
            </a:xfrm>
            <a:prstGeom prst="rect">
              <a:avLst/>
            </a:prstGeom>
          </p:spPr>
        </p:pic>
        <p:pic>
          <p:nvPicPr>
            <p:cNvPr id="19" name="Picture 4" descr="Siempre con el Pueblo - Gobierno Perú 2021 - 2026 Logo PNG Vector">
              <a:extLst>
                <a:ext uri="{FF2B5EF4-FFF2-40B4-BE49-F238E27FC236}">
                  <a16:creationId xmlns:a16="http://schemas.microsoft.com/office/drawing/2014/main" id="{960CCA17-E187-7438-7997-22DCD3749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7521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CE262-3C5C-7BB4-E260-A37DD0959EF0}"/>
              </a:ext>
            </a:extLst>
          </p:cNvPr>
          <p:cNvSpPr>
            <a:spLocks noGrp="1"/>
          </p:cNvSpPr>
          <p:nvPr>
            <p:ph type="title"/>
          </p:nvPr>
        </p:nvSpPr>
        <p:spPr>
          <a:xfrm>
            <a:off x="614516" y="455737"/>
            <a:ext cx="5088840" cy="430887"/>
          </a:xfrm>
        </p:spPr>
        <p:txBody>
          <a:bodyPr/>
          <a:lstStyle/>
          <a:p>
            <a:r>
              <a:rPr lang="es-PE" dirty="0" err="1"/>
              <a:t>REDCap</a:t>
            </a:r>
            <a:r>
              <a:rPr lang="es-PE" dirty="0"/>
              <a:t> en EsSalud</a:t>
            </a:r>
          </a:p>
        </p:txBody>
      </p:sp>
      <p:sp>
        <p:nvSpPr>
          <p:cNvPr id="3" name="Marcador de texto 2">
            <a:extLst>
              <a:ext uri="{FF2B5EF4-FFF2-40B4-BE49-F238E27FC236}">
                <a16:creationId xmlns:a16="http://schemas.microsoft.com/office/drawing/2014/main" id="{CAE86883-E2D9-FB28-D6BF-52847ABA0357}"/>
              </a:ext>
            </a:extLst>
          </p:cNvPr>
          <p:cNvSpPr>
            <a:spLocks noGrp="1"/>
          </p:cNvSpPr>
          <p:nvPr>
            <p:ph type="body" idx="1"/>
          </p:nvPr>
        </p:nvSpPr>
        <p:spPr>
          <a:xfrm>
            <a:off x="609600" y="1654263"/>
            <a:ext cx="4495800" cy="4001095"/>
          </a:xfrm>
        </p:spPr>
        <p:txBody>
          <a:bodyPr/>
          <a:lstStyle/>
          <a:p>
            <a:pPr marL="342900" indent="-342900" algn="just">
              <a:buFont typeface="Arial" panose="020B0604020202020204" pitchFamily="34" charset="0"/>
              <a:buChar char="•"/>
            </a:pPr>
            <a:r>
              <a:rPr lang="es-PE" sz="2400" dirty="0"/>
              <a:t>REDCap desde noviembre de 2020.</a:t>
            </a:r>
          </a:p>
          <a:p>
            <a:pPr marL="342900" indent="-342900" algn="just">
              <a:buFont typeface="Arial" panose="020B0604020202020204" pitchFamily="34" charset="0"/>
              <a:buChar char="•"/>
            </a:pPr>
            <a:r>
              <a:rPr lang="es-PE" sz="2400" dirty="0"/>
              <a:t>Instalado en servidores locales de EsSalud.</a:t>
            </a:r>
          </a:p>
          <a:p>
            <a:pPr marL="342900" indent="-342900" algn="just">
              <a:buFont typeface="Arial" panose="020B0604020202020204" pitchFamily="34" charset="0"/>
              <a:buChar char="•"/>
            </a:pPr>
            <a:r>
              <a:rPr lang="es-PE" sz="2400" dirty="0"/>
              <a:t>Administración:</a:t>
            </a:r>
          </a:p>
          <a:p>
            <a:pPr marL="800100" lvl="1" indent="-342900" algn="just">
              <a:buFont typeface="Arial" panose="020B0604020202020204" pitchFamily="34" charset="0"/>
              <a:buChar char="•"/>
            </a:pPr>
            <a:r>
              <a:rPr lang="es-PE" sz="2000" dirty="0"/>
              <a:t>TI: GCTIC</a:t>
            </a:r>
          </a:p>
          <a:p>
            <a:pPr marL="800100" lvl="1" indent="-342900" algn="just">
              <a:buFont typeface="Arial" panose="020B0604020202020204" pitchFamily="34" charset="0"/>
              <a:buChar char="•"/>
            </a:pPr>
            <a:r>
              <a:rPr lang="es-PE" sz="2000" dirty="0"/>
              <a:t>De usuario: IETSI</a:t>
            </a:r>
          </a:p>
          <a:p>
            <a:pPr marL="342900" indent="-342900" algn="just">
              <a:buFont typeface="Arial" panose="020B0604020202020204" pitchFamily="34" charset="0"/>
              <a:buChar char="•"/>
            </a:pPr>
            <a:r>
              <a:rPr lang="es-PE" sz="2400" dirty="0"/>
              <a:t>Uso actual:</a:t>
            </a:r>
          </a:p>
          <a:p>
            <a:pPr marL="800100" lvl="1" indent="-342900" algn="just">
              <a:buFont typeface="Arial" panose="020B0604020202020204" pitchFamily="34" charset="0"/>
              <a:buChar char="•"/>
            </a:pPr>
            <a:r>
              <a:rPr lang="es-PE" sz="2000" dirty="0"/>
              <a:t>Captura de datos primarios para soportar investigaciones de investigadores de EsSalud a nivel nacional.</a:t>
            </a:r>
          </a:p>
          <a:p>
            <a:pPr marL="800100" lvl="1" indent="-342900" algn="just">
              <a:buFont typeface="Arial" panose="020B0604020202020204" pitchFamily="34" charset="0"/>
              <a:buChar char="•"/>
            </a:pPr>
            <a:r>
              <a:rPr lang="es-PE" sz="2000" dirty="0"/>
              <a:t>Soporte de gestión.</a:t>
            </a:r>
          </a:p>
        </p:txBody>
      </p:sp>
      <p:grpSp>
        <p:nvGrpSpPr>
          <p:cNvPr id="17" name="Grupo 16">
            <a:extLst>
              <a:ext uri="{FF2B5EF4-FFF2-40B4-BE49-F238E27FC236}">
                <a16:creationId xmlns:a16="http://schemas.microsoft.com/office/drawing/2014/main" id="{0C69E626-FD13-887E-C243-EE9A2E659B0B}"/>
              </a:ext>
            </a:extLst>
          </p:cNvPr>
          <p:cNvGrpSpPr/>
          <p:nvPr/>
        </p:nvGrpSpPr>
        <p:grpSpPr>
          <a:xfrm>
            <a:off x="8991600" y="6236170"/>
            <a:ext cx="2935553" cy="536448"/>
            <a:chOff x="8915400" y="6161641"/>
            <a:chExt cx="2935553" cy="536448"/>
          </a:xfrm>
        </p:grpSpPr>
        <p:pic>
          <p:nvPicPr>
            <p:cNvPr id="18" name="object 4">
              <a:extLst>
                <a:ext uri="{FF2B5EF4-FFF2-40B4-BE49-F238E27FC236}">
                  <a16:creationId xmlns:a16="http://schemas.microsoft.com/office/drawing/2014/main" id="{77921BDA-3C4D-6D79-62BE-8BD5FB4CCB66}"/>
                </a:ext>
              </a:extLst>
            </p:cNvPr>
            <p:cNvPicPr/>
            <p:nvPr/>
          </p:nvPicPr>
          <p:blipFill rotWithShape="1">
            <a:blip r:embed="rId2" cstate="print"/>
            <a:srcRect r="47646" b="1123"/>
            <a:stretch/>
          </p:blipFill>
          <p:spPr>
            <a:xfrm>
              <a:off x="8915400" y="6161641"/>
              <a:ext cx="1525524" cy="536448"/>
            </a:xfrm>
            <a:prstGeom prst="rect">
              <a:avLst/>
            </a:prstGeom>
          </p:spPr>
        </p:pic>
        <p:pic>
          <p:nvPicPr>
            <p:cNvPr id="19" name="Picture 4" descr="Siempre con el Pueblo - Gobierno Perú 2021 - 2026 Logo PNG Vector">
              <a:extLst>
                <a:ext uri="{FF2B5EF4-FFF2-40B4-BE49-F238E27FC236}">
                  <a16:creationId xmlns:a16="http://schemas.microsoft.com/office/drawing/2014/main" id="{960CCA17-E187-7438-7997-22DCD3749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Imagen 4">
            <a:extLst>
              <a:ext uri="{FF2B5EF4-FFF2-40B4-BE49-F238E27FC236}">
                <a16:creationId xmlns:a16="http://schemas.microsoft.com/office/drawing/2014/main" id="{A0834795-3EB1-087C-1C20-3E527A801719}"/>
              </a:ext>
            </a:extLst>
          </p:cNvPr>
          <p:cNvPicPr>
            <a:picLocks noChangeAspect="1"/>
          </p:cNvPicPr>
          <p:nvPr/>
        </p:nvPicPr>
        <p:blipFill rotWithShape="1">
          <a:blip r:embed="rId4">
            <a:extLst>
              <a:ext uri="{28A0092B-C50C-407E-A947-70E740481C1C}">
                <a14:useLocalDpi xmlns:a14="http://schemas.microsoft.com/office/drawing/2010/main" val="0"/>
              </a:ext>
            </a:extLst>
          </a:blip>
          <a:srcRect l="7689" r="7907"/>
          <a:stretch/>
        </p:blipFill>
        <p:spPr>
          <a:xfrm>
            <a:off x="5514152" y="1779631"/>
            <a:ext cx="6413001" cy="3750358"/>
          </a:xfrm>
          <a:prstGeom prst="rect">
            <a:avLst/>
          </a:prstGeom>
          <a:ln w="12700">
            <a:solidFill>
              <a:schemeClr val="tx1"/>
            </a:solidFill>
          </a:ln>
        </p:spPr>
      </p:pic>
    </p:spTree>
    <p:extLst>
      <p:ext uri="{BB962C8B-B14F-4D97-AF65-F5344CB8AC3E}">
        <p14:creationId xmlns:p14="http://schemas.microsoft.com/office/powerpoint/2010/main" val="4062682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1CE262-3C5C-7BB4-E260-A37DD0959EF0}"/>
              </a:ext>
            </a:extLst>
          </p:cNvPr>
          <p:cNvSpPr>
            <a:spLocks noGrp="1"/>
          </p:cNvSpPr>
          <p:nvPr>
            <p:ph type="title"/>
          </p:nvPr>
        </p:nvSpPr>
        <p:spPr>
          <a:xfrm>
            <a:off x="474522" y="493742"/>
            <a:ext cx="9279840" cy="430887"/>
          </a:xfrm>
        </p:spPr>
        <p:txBody>
          <a:bodyPr/>
          <a:lstStyle/>
          <a:p>
            <a:r>
              <a:rPr lang="es-PE" dirty="0"/>
              <a:t>Problema actual y potencial solución</a:t>
            </a:r>
          </a:p>
        </p:txBody>
      </p:sp>
      <p:grpSp>
        <p:nvGrpSpPr>
          <p:cNvPr id="17" name="Grupo 16">
            <a:extLst>
              <a:ext uri="{FF2B5EF4-FFF2-40B4-BE49-F238E27FC236}">
                <a16:creationId xmlns:a16="http://schemas.microsoft.com/office/drawing/2014/main" id="{0C69E626-FD13-887E-C243-EE9A2E659B0B}"/>
              </a:ext>
            </a:extLst>
          </p:cNvPr>
          <p:cNvGrpSpPr/>
          <p:nvPr/>
        </p:nvGrpSpPr>
        <p:grpSpPr>
          <a:xfrm>
            <a:off x="8991600" y="6236170"/>
            <a:ext cx="2935553" cy="536448"/>
            <a:chOff x="8915400" y="6161641"/>
            <a:chExt cx="2935553" cy="536448"/>
          </a:xfrm>
        </p:grpSpPr>
        <p:pic>
          <p:nvPicPr>
            <p:cNvPr id="18" name="object 4">
              <a:extLst>
                <a:ext uri="{FF2B5EF4-FFF2-40B4-BE49-F238E27FC236}">
                  <a16:creationId xmlns:a16="http://schemas.microsoft.com/office/drawing/2014/main" id="{77921BDA-3C4D-6D79-62BE-8BD5FB4CCB66}"/>
                </a:ext>
              </a:extLst>
            </p:cNvPr>
            <p:cNvPicPr/>
            <p:nvPr/>
          </p:nvPicPr>
          <p:blipFill rotWithShape="1">
            <a:blip r:embed="rId3" cstate="print"/>
            <a:srcRect r="47646" b="1123"/>
            <a:stretch/>
          </p:blipFill>
          <p:spPr>
            <a:xfrm>
              <a:off x="8915400" y="6161641"/>
              <a:ext cx="1525524" cy="536448"/>
            </a:xfrm>
            <a:prstGeom prst="rect">
              <a:avLst/>
            </a:prstGeom>
          </p:spPr>
        </p:pic>
        <p:pic>
          <p:nvPicPr>
            <p:cNvPr id="19" name="Picture 4" descr="Siempre con el Pueblo - Gobierno Perú 2021 - 2026 Logo PNG Vector">
              <a:extLst>
                <a:ext uri="{FF2B5EF4-FFF2-40B4-BE49-F238E27FC236}">
                  <a16:creationId xmlns:a16="http://schemas.microsoft.com/office/drawing/2014/main" id="{960CCA17-E187-7438-7997-22DCD3749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3544" y="6161641"/>
              <a:ext cx="1287409" cy="46775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Marcador de texto 5">
            <a:extLst>
              <a:ext uri="{FF2B5EF4-FFF2-40B4-BE49-F238E27FC236}">
                <a16:creationId xmlns:a16="http://schemas.microsoft.com/office/drawing/2014/main" id="{6F9270B3-5F54-2077-C261-AE42A4BE11B3}"/>
              </a:ext>
            </a:extLst>
          </p:cNvPr>
          <p:cNvSpPr>
            <a:spLocks noGrp="1"/>
          </p:cNvSpPr>
          <p:nvPr>
            <p:ph type="body" idx="1"/>
          </p:nvPr>
        </p:nvSpPr>
        <p:spPr>
          <a:xfrm>
            <a:off x="449834" y="1318974"/>
            <a:ext cx="7246366" cy="1723549"/>
          </a:xfrm>
        </p:spPr>
        <p:style>
          <a:lnRef idx="2">
            <a:schemeClr val="accent2"/>
          </a:lnRef>
          <a:fillRef idx="1">
            <a:schemeClr val="lt1"/>
          </a:fillRef>
          <a:effectRef idx="0">
            <a:schemeClr val="accent2"/>
          </a:effectRef>
          <a:fontRef idx="minor">
            <a:schemeClr val="dk1"/>
          </a:fontRef>
        </p:style>
        <p:txBody>
          <a:bodyPr/>
          <a:lstStyle/>
          <a:p>
            <a:pPr algn="ctr"/>
            <a:r>
              <a:rPr lang="es-PE" sz="2800" b="1" dirty="0"/>
              <a:t>El Problema</a:t>
            </a:r>
          </a:p>
          <a:p>
            <a:r>
              <a:rPr lang="es-PE" sz="2800" dirty="0"/>
              <a:t>EsSalud tiene grandes datos de los registros clínicos electrónicos, los cuales no pueden usarse oportunamente para realizar investigación clínica.</a:t>
            </a:r>
          </a:p>
        </p:txBody>
      </p:sp>
      <p:pic>
        <p:nvPicPr>
          <p:cNvPr id="1026" name="Picture 2" descr="Enfermería y Seguridad del Paciente">
            <a:extLst>
              <a:ext uri="{FF2B5EF4-FFF2-40B4-BE49-F238E27FC236}">
                <a16:creationId xmlns:a16="http://schemas.microsoft.com/office/drawing/2014/main" id="{51FBDC29-34EB-4181-3B93-6D82D97951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374" y="1315451"/>
            <a:ext cx="3308788" cy="1723549"/>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texto 5">
            <a:extLst>
              <a:ext uri="{FF2B5EF4-FFF2-40B4-BE49-F238E27FC236}">
                <a16:creationId xmlns:a16="http://schemas.microsoft.com/office/drawing/2014/main" id="{7339EE17-C00E-D0E0-24C3-B84F21ABE2B5}"/>
              </a:ext>
            </a:extLst>
          </p:cNvPr>
          <p:cNvSpPr txBox="1">
            <a:spLocks/>
          </p:cNvSpPr>
          <p:nvPr/>
        </p:nvSpPr>
        <p:spPr>
          <a:xfrm>
            <a:off x="4724399" y="3400327"/>
            <a:ext cx="7120157" cy="2585323"/>
          </a:xfrm>
          <a:prstGeom prst="rect">
            <a:avLst/>
          </a:prstGeom>
        </p:spPr>
        <p:style>
          <a:lnRef idx="2">
            <a:schemeClr val="accent3"/>
          </a:lnRef>
          <a:fillRef idx="1">
            <a:schemeClr val="lt1"/>
          </a:fillRef>
          <a:effectRef idx="0">
            <a:schemeClr val="accent3"/>
          </a:effectRef>
          <a:fontRef idx="minor">
            <a:schemeClr val="dk1"/>
          </a:fontRef>
        </p:style>
        <p:txBody>
          <a:bodyPr wrap="square" lIns="0" tIns="0" rIns="0" bIns="0">
            <a:spAutoFit/>
          </a:bodyPr>
          <a:lstStyle>
            <a:lvl1pPr marL="0">
              <a:defRPr sz="3200" b="0" i="0">
                <a:solidFill>
                  <a:schemeClr val="tx1"/>
                </a:solidFill>
                <a:latin typeface="Calibri"/>
                <a:ea typeface="+mn-ea"/>
                <a:cs typeface="Calibri"/>
              </a:defRPr>
            </a:lvl1pPr>
            <a:lvl2pPr marL="457200">
              <a:defRPr>
                <a:solidFill>
                  <a:schemeClr val="dk1"/>
                </a:solidFill>
                <a:latin typeface="+mn-lt"/>
                <a:ea typeface="+mn-ea"/>
                <a:cs typeface="+mn-cs"/>
              </a:defRPr>
            </a:lvl2pPr>
            <a:lvl3pPr marL="914400">
              <a:defRPr>
                <a:solidFill>
                  <a:schemeClr val="dk1"/>
                </a:solidFill>
                <a:latin typeface="+mn-lt"/>
                <a:ea typeface="+mn-ea"/>
                <a:cs typeface="+mn-cs"/>
              </a:defRPr>
            </a:lvl3pPr>
            <a:lvl4pPr marL="1371600">
              <a:defRPr>
                <a:solidFill>
                  <a:schemeClr val="dk1"/>
                </a:solidFill>
                <a:latin typeface="+mn-lt"/>
                <a:ea typeface="+mn-ea"/>
                <a:cs typeface="+mn-cs"/>
              </a:defRPr>
            </a:lvl4pPr>
            <a:lvl5pPr marL="1828800">
              <a:defRPr>
                <a:solidFill>
                  <a:schemeClr val="dk1"/>
                </a:solidFill>
                <a:latin typeface="+mn-lt"/>
                <a:ea typeface="+mn-ea"/>
                <a:cs typeface="+mn-cs"/>
              </a:defRPr>
            </a:lvl5pPr>
            <a:lvl6pPr marL="2286000">
              <a:defRPr>
                <a:solidFill>
                  <a:schemeClr val="dk1"/>
                </a:solidFill>
                <a:latin typeface="+mn-lt"/>
                <a:ea typeface="+mn-ea"/>
                <a:cs typeface="+mn-cs"/>
              </a:defRPr>
            </a:lvl6pPr>
            <a:lvl7pPr marL="2743200">
              <a:defRPr>
                <a:solidFill>
                  <a:schemeClr val="dk1"/>
                </a:solidFill>
                <a:latin typeface="+mn-lt"/>
                <a:ea typeface="+mn-ea"/>
                <a:cs typeface="+mn-cs"/>
              </a:defRPr>
            </a:lvl7pPr>
            <a:lvl8pPr marL="3200400">
              <a:defRPr>
                <a:solidFill>
                  <a:schemeClr val="dk1"/>
                </a:solidFill>
                <a:latin typeface="+mn-lt"/>
                <a:ea typeface="+mn-ea"/>
                <a:cs typeface="+mn-cs"/>
              </a:defRPr>
            </a:lvl8pPr>
            <a:lvl9pPr marL="3657600">
              <a:defRPr>
                <a:solidFill>
                  <a:schemeClr val="dk1"/>
                </a:solidFill>
                <a:latin typeface="+mn-lt"/>
                <a:ea typeface="+mn-ea"/>
                <a:cs typeface="+mn-cs"/>
              </a:defRPr>
            </a:lvl9pPr>
          </a:lstStyle>
          <a:p>
            <a:pPr algn="ctr"/>
            <a:r>
              <a:rPr lang="es-PE" sz="2800" b="1" kern="0" dirty="0"/>
              <a:t>La Solución</a:t>
            </a:r>
          </a:p>
          <a:p>
            <a:r>
              <a:rPr lang="es-PE" sz="2800" kern="0" dirty="0" err="1"/>
              <a:t>REDCap</a:t>
            </a:r>
            <a:r>
              <a:rPr lang="es-PE" sz="2800" kern="0" dirty="0"/>
              <a:t> cuenta con dos funciones (aún no activas) que crean </a:t>
            </a:r>
            <a:r>
              <a:rPr lang="es-PE" sz="2800" b="1" i="1" kern="0" dirty="0" err="1"/>
              <a:t>Clinical</a:t>
            </a:r>
            <a:r>
              <a:rPr lang="es-PE" sz="2800" b="1" i="1" kern="0" dirty="0"/>
              <a:t> Data </a:t>
            </a:r>
            <a:r>
              <a:rPr lang="es-PE" sz="2800" b="1" i="1" kern="0" dirty="0" err="1"/>
              <a:t>Marts</a:t>
            </a:r>
            <a:r>
              <a:rPr lang="es-PE" sz="2800" b="1" i="1" kern="0" dirty="0"/>
              <a:t> </a:t>
            </a:r>
            <a:r>
              <a:rPr lang="es-PE" sz="2800" kern="0" dirty="0"/>
              <a:t>para explotar datos de registros clínicos electrónicos de manera sencilla, rápida y con altos estándares de seguridad.</a:t>
            </a:r>
          </a:p>
        </p:txBody>
      </p:sp>
      <p:pic>
        <p:nvPicPr>
          <p:cNvPr id="1028" name="Picture 4" descr="REDCap - Penn State Clinical and Translational Science Institute">
            <a:extLst>
              <a:ext uri="{FF2B5EF4-FFF2-40B4-BE49-F238E27FC236}">
                <a16:creationId xmlns:a16="http://schemas.microsoft.com/office/drawing/2014/main" id="{8CBB9C5C-A86C-C4A8-3F12-856AE129D7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6187" y="3941083"/>
            <a:ext cx="393422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423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4799</TotalTime>
  <Words>1301</Words>
  <Application>Microsoft Office PowerPoint</Application>
  <PresentationFormat>Panorámica</PresentationFormat>
  <Paragraphs>174</Paragraphs>
  <Slides>26</Slides>
  <Notes>2</Notes>
  <HiddenSlides>2</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26</vt:i4>
      </vt:variant>
    </vt:vector>
  </HeadingPairs>
  <TitlesOfParts>
    <vt:vector size="33" baseType="lpstr">
      <vt:lpstr>Arial</vt:lpstr>
      <vt:lpstr>Arial MT</vt:lpstr>
      <vt:lpstr>Calibri</vt:lpstr>
      <vt:lpstr>NexusSerif</vt:lpstr>
      <vt:lpstr>Nunito Sans</vt:lpstr>
      <vt:lpstr>Tahoma</vt:lpstr>
      <vt:lpstr>Office Theme</vt:lpstr>
      <vt:lpstr>Presentación de PowerPoint</vt:lpstr>
      <vt:lpstr>Presentación de PowerPoint</vt:lpstr>
      <vt:lpstr>Presentación de PowerPoint</vt:lpstr>
      <vt:lpstr>Acerca de REDCap</vt:lpstr>
      <vt:lpstr>Presentación de PowerPoint</vt:lpstr>
      <vt:lpstr>Presentación de PowerPoint</vt:lpstr>
      <vt:lpstr>REDCap en Perú</vt:lpstr>
      <vt:lpstr>REDCap en EsSalud</vt:lpstr>
      <vt:lpstr>Problema actual y potencial solución</vt:lpstr>
      <vt:lpstr>“Plan de Diseño, Desarrollo e Implementación de Data Marts en REDCap para Investigaciones Clínicas Priorizadas”</vt:lpstr>
      <vt:lpstr>ESTRATEGIA: CDIS REDCAP </vt:lpstr>
      <vt:lpstr>Clinical Data Interoperability Services (CDIS) permite recopilar datos de la HCE en bases de datos de investigación, haciendo que todo el proceso de creación de proyectos y de selección, mapeo y adjudicación de datos sea impulsado por el investigador clínico, en corto tiempo y de manera directa.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REQUERIMIENTOS</vt:lpstr>
      <vt:lpstr>POSIBLES APLICACIONES</vt:lpstr>
      <vt:lpstr>IMPACTO</vt:lpstr>
      <vt:lpstr>VISIÓN A MEDIANO PLAZO</vt:lpstr>
      <vt:lpstr>Presentación de PowerPoint</vt:lpstr>
      <vt:lpstr>Presentación de PowerPoint</vt:lpstr>
      <vt:lpstr>ESTRATEGIA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Señalética integral en los establecimientos de salud</dc:title>
  <dc:creator>Ramon Montoya Patricia Elizabeth</dc:creator>
  <cp:lastModifiedBy>VELA ANTON, PAULO CAMILO ALBERTO</cp:lastModifiedBy>
  <cp:revision>50</cp:revision>
  <dcterms:created xsi:type="dcterms:W3CDTF">2022-01-10T01:12:48Z</dcterms:created>
  <dcterms:modified xsi:type="dcterms:W3CDTF">2022-12-23T13:23:28Z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2021-12-21T00:00:00Z</vt:filetime>
  </property>
  <property fmtid="{D5CDD505-2E9C-101B-9397-08002B2CF9AE}" pid="3" name="Creator">
    <vt:lpwstr>Microsoft® PowerPoint® para Microsoft 365</vt:lpwstr>
  </property>
  <property fmtid="{D5CDD505-2E9C-101B-9397-08002B2CF9AE}" pid="4" name="LastSaved">
    <vt:filetime>2022-01-10T00:00:00Z</vt:filetime>
  </property>
</Properties>
</file>